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7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78" r:id="rId12"/>
    <p:sldId id="279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5A7093-D21D-4BF1-9504-612716F19EF7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A2B0D1-F703-48B6-B810-7084620E3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4312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5107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5107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5107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5107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5107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51075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51075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51075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51075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51075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5107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5107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5107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5107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5107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5107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5107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5107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5107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A02C6-C00D-4822-881D-D4FEC2C58FF4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EF8B4-14DF-4405-94C8-B6A95AB4A7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198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A02C6-C00D-4822-881D-D4FEC2C58FF4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EF8B4-14DF-4405-94C8-B6A95AB4A7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217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A02C6-C00D-4822-881D-D4FEC2C58FF4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EF8B4-14DF-4405-94C8-B6A95AB4A7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3555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E52D1F-F2CA-4B43-B505-E498EE7BD0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321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A02C6-C00D-4822-881D-D4FEC2C58FF4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EF8B4-14DF-4405-94C8-B6A95AB4A7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87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A02C6-C00D-4822-881D-D4FEC2C58FF4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EF8B4-14DF-4405-94C8-B6A95AB4A7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230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A02C6-C00D-4822-881D-D4FEC2C58FF4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EF8B4-14DF-4405-94C8-B6A95AB4A7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412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A02C6-C00D-4822-881D-D4FEC2C58FF4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EF8B4-14DF-4405-94C8-B6A95AB4A7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866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A02C6-C00D-4822-881D-D4FEC2C58FF4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EF8B4-14DF-4405-94C8-B6A95AB4A7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763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A02C6-C00D-4822-881D-D4FEC2C58FF4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EF8B4-14DF-4405-94C8-B6A95AB4A7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473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A02C6-C00D-4822-881D-D4FEC2C58FF4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EF8B4-14DF-4405-94C8-B6A95AB4A7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931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A02C6-C00D-4822-881D-D4FEC2C58FF4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EF8B4-14DF-4405-94C8-B6A95AB4A7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367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BA02C6-C00D-4822-881D-D4FEC2C58FF4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FEF8B4-14DF-4405-94C8-B6A95AB4A7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04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png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png"/><Relationship Id="rId4" Type="http://schemas.openxmlformats.org/officeDocument/2006/relationships/oleObject" Target="../embeddings/oleObject4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gif"/><Relationship Id="rId4" Type="http://schemas.openxmlformats.org/officeDocument/2006/relationships/image" Target="../media/image2.wm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png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png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57200" y="1934754"/>
            <a:ext cx="8335368" cy="1470025"/>
          </a:xfr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vi-VN" sz="3600" b="1">
                <a:solidFill>
                  <a:srgbClr val="FF0000"/>
                </a:solidFill>
              </a:rPr>
              <a:t>LÀM QUEN VỚI CHƯƠNG TRÌNH VÀ NGÔN NGỮ LẬP TRÌNH</a:t>
            </a:r>
            <a:endParaRPr lang="en-US" sz="3600" b="1" dirty="0" smtClean="0">
              <a:solidFill>
                <a:srgbClr val="FF0000"/>
              </a:solidFill>
            </a:endParaRP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457200" y="1199741"/>
            <a:ext cx="1676400" cy="735013"/>
          </a:xfrm>
          <a:prstGeom prst="rect">
            <a:avLst/>
          </a:prstGeom>
          <a:ln/>
          <a:ex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0840" tIns="44623" rIns="90840" bIns="44623" numCol="1" anchor="b" anchorCtr="0" compatLnSpc="1">
            <a:prstTxWarp prst="textNoShape">
              <a:avLst/>
            </a:prstTxWarp>
          </a:bodyPr>
          <a:lstStyle>
            <a:lvl1pPr algn="l" defTabSz="917575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ahoma" charset="0"/>
                <a:ea typeface="+mj-ea"/>
                <a:cs typeface="+mj-cs"/>
              </a:defRPr>
            </a:lvl1pPr>
            <a:lvl2pPr algn="l" defTabSz="917575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charset="0"/>
              </a:defRPr>
            </a:lvl2pPr>
            <a:lvl3pPr algn="l" defTabSz="917575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charset="0"/>
              </a:defRPr>
            </a:lvl3pPr>
            <a:lvl4pPr algn="l" defTabSz="917575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charset="0"/>
              </a:defRPr>
            </a:lvl4pPr>
            <a:lvl5pPr algn="l" defTabSz="917575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charset="0"/>
              </a:defRPr>
            </a:lvl5pPr>
            <a:lvl6pPr marL="457200" algn="l" defTabSz="917575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charset="0"/>
              </a:defRPr>
            </a:lvl6pPr>
            <a:lvl7pPr marL="914400" algn="l" defTabSz="917575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charset="0"/>
              </a:defRPr>
            </a:lvl7pPr>
            <a:lvl8pPr marL="1371600" algn="l" defTabSz="917575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charset="0"/>
              </a:defRPr>
            </a:lvl8pPr>
            <a:lvl9pPr marL="1828800" algn="l" defTabSz="917575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charset="0"/>
              </a:defRPr>
            </a:lvl9pPr>
          </a:lstStyle>
          <a:p>
            <a:pPr algn="ctr"/>
            <a:r>
              <a:rPr lang="en-US" b="1" dirty="0" err="1" smtClean="0">
                <a:solidFill>
                  <a:schemeClr val="bg1"/>
                </a:solidFill>
              </a:rPr>
              <a:t>Bài</a:t>
            </a:r>
            <a:r>
              <a:rPr lang="en-US" b="1" smtClean="0">
                <a:solidFill>
                  <a:schemeClr val="bg1"/>
                </a:solidFill>
              </a:rPr>
              <a:t> 2</a:t>
            </a:r>
          </a:p>
        </p:txBody>
      </p:sp>
    </p:spTree>
    <p:extLst>
      <p:ext uri="{BB962C8B-B14F-4D97-AF65-F5344CB8AC3E}">
        <p14:creationId xmlns:p14="http://schemas.microsoft.com/office/powerpoint/2010/main" val="2934071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nimBg="1"/>
      <p:bldP spid="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381000" y="990600"/>
            <a:ext cx="8305800" cy="387798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en-US" sz="36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</a:t>
            </a:r>
            <a:r>
              <a:rPr lang="en-US" sz="16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endParaRPr lang="en-US" sz="1200" b="1" smtClean="0">
              <a:solidFill>
                <a:schemeClr val="bg1"/>
              </a:solidFill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457200" indent="-457200" algn="just">
              <a:lnSpc>
                <a:spcPct val="150000"/>
              </a:lnSpc>
              <a:buFontTx/>
              <a:buChar char="-"/>
            </a:pPr>
            <a:r>
              <a:rPr lang="vi-VN" sz="28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Từ </a:t>
            </a:r>
            <a:r>
              <a:rPr lang="vi-VN" sz="28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khoá: </a:t>
            </a:r>
            <a:r>
              <a:rPr lang="vi-VN" sz="28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là những từ dành riêng, không được dùng các từ khoá này cho bất kì mục đích nào khác ngoài mục đích sử dụng do ngôn ngữ lập trình quy định.</a:t>
            </a:r>
            <a:r>
              <a:rPr lang="en-US" sz="28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Một </a:t>
            </a:r>
            <a:r>
              <a:rPr lang="en-US" sz="28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số từ khoá trong </a:t>
            </a:r>
            <a:r>
              <a:rPr lang="en-US" sz="28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Pascal</a:t>
            </a:r>
            <a:r>
              <a:rPr lang="en-US" sz="28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 Program, uses, </a:t>
            </a:r>
            <a:r>
              <a:rPr lang="en-US" sz="28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begin</a:t>
            </a:r>
            <a:r>
              <a:rPr lang="en-US" sz="28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end… 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49778" y="381000"/>
            <a:ext cx="845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840" tIns="44623" rIns="90840" bIns="44623" numCol="1" anchor="t" anchorCtr="0" compatLnSpc="1">
            <a:prstTxWarp prst="textNoShape">
              <a:avLst/>
            </a:prstTxWarp>
          </a:bodyPr>
          <a:lstStyle>
            <a:lvl1pPr marL="466725" indent="-466725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Zapf Dingbats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39813" indent="-458788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</a:defRPr>
            </a:lvl2pPr>
            <a:lvl3pPr marL="1382713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Zapf Dingbats" charset="2"/>
              <a:buChar char="l"/>
              <a:defRPr>
                <a:solidFill>
                  <a:schemeClr val="tx1"/>
                </a:solidFill>
                <a:latin typeface="+mn-lt"/>
              </a:defRPr>
            </a:lvl3pPr>
            <a:lvl4pPr marL="1727200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5000"/>
              <a:buFont typeface="Monotype Sorts" charset="2"/>
              <a:buChar char=""/>
              <a:defRPr sz="2000">
                <a:solidFill>
                  <a:schemeClr val="tx1"/>
                </a:solidFill>
                <a:latin typeface="+mn-lt"/>
              </a:defRPr>
            </a:lvl4pPr>
            <a:lvl5pPr marL="20716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5pPr>
            <a:lvl6pPr marL="25288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6pPr>
            <a:lvl7pPr marL="29860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7pPr>
            <a:lvl8pPr marL="34432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8pPr>
            <a:lvl9pPr marL="39004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en-US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Từ khoá và tên</a:t>
            </a:r>
          </a:p>
        </p:txBody>
      </p:sp>
    </p:spTree>
    <p:extLst>
      <p:ext uri="{BB962C8B-B14F-4D97-AF65-F5344CB8AC3E}">
        <p14:creationId xmlns:p14="http://schemas.microsoft.com/office/powerpoint/2010/main" val="79366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381000" y="990600"/>
            <a:ext cx="8305800" cy="536781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6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</a:t>
            </a:r>
            <a:r>
              <a:rPr lang="en-US" sz="16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endParaRPr lang="en-US" sz="1200" b="1" smtClean="0">
              <a:solidFill>
                <a:schemeClr val="bg1"/>
              </a:solidFill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457200" indent="-457200" algn="just">
              <a:lnSpc>
                <a:spcPct val="150000"/>
              </a:lnSpc>
              <a:buFontTx/>
              <a:buChar char="-"/>
            </a:pPr>
            <a:r>
              <a:rPr lang="vi-VN" sz="28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Tên</a:t>
            </a:r>
            <a:r>
              <a:rPr lang="en-US" sz="28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vi-VN" sz="28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do </a:t>
            </a:r>
            <a:r>
              <a:rPr lang="vi-VN" sz="28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người lập trình </a:t>
            </a:r>
            <a:r>
              <a:rPr lang="vi-VN" sz="28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đặt</a:t>
            </a:r>
            <a:r>
              <a:rPr lang="en-US" sz="28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phải tuân thủ theo các quy tắc </a:t>
            </a:r>
            <a:r>
              <a:rPr lang="vi-VN" sz="28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của ngôn ngữ lập trình </a:t>
            </a:r>
            <a:r>
              <a:rPr lang="en-US" sz="28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cũng như của</a:t>
            </a:r>
            <a:r>
              <a:rPr lang="vi-VN" sz="28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chương trình dịch</a:t>
            </a:r>
            <a:r>
              <a:rPr lang="en-US" sz="28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và thoả mãn:</a:t>
            </a:r>
          </a:p>
          <a:p>
            <a:pPr algn="just">
              <a:lnSpc>
                <a:spcPct val="150000"/>
              </a:lnSpc>
            </a:pPr>
            <a:r>
              <a:rPr lang="en-US" sz="28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8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+ Tên khác nhau tương ứng với những đại lượng khác nhau</a:t>
            </a:r>
            <a:r>
              <a:rPr lang="vi-VN" sz="28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800" b="1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28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+ Tên không được trùng với từ khoá.</a:t>
            </a:r>
            <a:endParaRPr lang="vi-VN" sz="28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49778" y="381000"/>
            <a:ext cx="845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840" tIns="44623" rIns="90840" bIns="44623" numCol="1" anchor="t" anchorCtr="0" compatLnSpc="1">
            <a:prstTxWarp prst="textNoShape">
              <a:avLst/>
            </a:prstTxWarp>
          </a:bodyPr>
          <a:lstStyle>
            <a:lvl1pPr marL="466725" indent="-466725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Zapf Dingbats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39813" indent="-458788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</a:defRPr>
            </a:lvl2pPr>
            <a:lvl3pPr marL="1382713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Zapf Dingbats" charset="2"/>
              <a:buChar char="l"/>
              <a:defRPr>
                <a:solidFill>
                  <a:schemeClr val="tx1"/>
                </a:solidFill>
                <a:latin typeface="+mn-lt"/>
              </a:defRPr>
            </a:lvl3pPr>
            <a:lvl4pPr marL="1727200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5000"/>
              <a:buFont typeface="Monotype Sorts" charset="2"/>
              <a:buChar char=""/>
              <a:defRPr sz="2000">
                <a:solidFill>
                  <a:schemeClr val="tx1"/>
                </a:solidFill>
                <a:latin typeface="+mn-lt"/>
              </a:defRPr>
            </a:lvl4pPr>
            <a:lvl5pPr marL="20716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5pPr>
            <a:lvl6pPr marL="25288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6pPr>
            <a:lvl7pPr marL="29860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7pPr>
            <a:lvl8pPr marL="34432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8pPr>
            <a:lvl9pPr marL="39004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en-US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Từ khoá và tên</a:t>
            </a:r>
          </a:p>
        </p:txBody>
      </p:sp>
    </p:spTree>
    <p:extLst>
      <p:ext uri="{BB962C8B-B14F-4D97-AF65-F5344CB8AC3E}">
        <p14:creationId xmlns:p14="http://schemas.microsoft.com/office/powerpoint/2010/main" val="90145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381000" y="990600"/>
            <a:ext cx="8305800" cy="295465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endParaRPr lang="en-US" sz="1200" b="1" smtClean="0">
              <a:solidFill>
                <a:schemeClr val="bg1"/>
              </a:solidFill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algn="just">
              <a:lnSpc>
                <a:spcPct val="150000"/>
              </a:lnSpc>
            </a:pPr>
            <a:r>
              <a:rPr lang="en-US" sz="28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+ </a:t>
            </a:r>
            <a:r>
              <a:rPr lang="vi-VN" sz="28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Tên </a:t>
            </a:r>
            <a:r>
              <a:rPr lang="vi-VN" sz="28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hợp lệ trong ngôn ngữ lập trình Pascal không được bắt đầu bằng chữ số và không được chứa các dấu cách (kí tự trống</a:t>
            </a:r>
            <a:r>
              <a:rPr lang="vi-VN" sz="28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en-US" sz="28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các </a:t>
            </a:r>
            <a:r>
              <a:rPr lang="en-US" sz="28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kí </a:t>
            </a:r>
            <a:r>
              <a:rPr lang="en-US" sz="28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tự: +, -, *, ?, !, @,.,  </a:t>
            </a:r>
            <a:r>
              <a:rPr lang="en-US" sz="28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...</a:t>
            </a:r>
            <a:endParaRPr lang="vi-VN" sz="28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49778" y="381000"/>
            <a:ext cx="845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840" tIns="44623" rIns="90840" bIns="44623" numCol="1" anchor="t" anchorCtr="0" compatLnSpc="1">
            <a:prstTxWarp prst="textNoShape">
              <a:avLst/>
            </a:prstTxWarp>
          </a:bodyPr>
          <a:lstStyle>
            <a:lvl1pPr marL="466725" indent="-466725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Zapf Dingbats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39813" indent="-458788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</a:defRPr>
            </a:lvl2pPr>
            <a:lvl3pPr marL="1382713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Zapf Dingbats" charset="2"/>
              <a:buChar char="l"/>
              <a:defRPr>
                <a:solidFill>
                  <a:schemeClr val="tx1"/>
                </a:solidFill>
                <a:latin typeface="+mn-lt"/>
              </a:defRPr>
            </a:lvl3pPr>
            <a:lvl4pPr marL="1727200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5000"/>
              <a:buFont typeface="Monotype Sorts" charset="2"/>
              <a:buChar char=""/>
              <a:defRPr sz="2000">
                <a:solidFill>
                  <a:schemeClr val="tx1"/>
                </a:solidFill>
                <a:latin typeface="+mn-lt"/>
              </a:defRPr>
            </a:lvl4pPr>
            <a:lvl5pPr marL="20716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5pPr>
            <a:lvl6pPr marL="25288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6pPr>
            <a:lvl7pPr marL="29860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7pPr>
            <a:lvl8pPr marL="34432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8pPr>
            <a:lvl9pPr marL="39004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en-US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Từ khoá và tên</a:t>
            </a:r>
          </a:p>
        </p:txBody>
      </p:sp>
    </p:spTree>
    <p:extLst>
      <p:ext uri="{BB962C8B-B14F-4D97-AF65-F5344CB8AC3E}">
        <p14:creationId xmlns:p14="http://schemas.microsoft.com/office/powerpoint/2010/main" val="3835994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8"/>
          <p:cNvSpPr>
            <a:spLocks noChangeArrowheads="1"/>
          </p:cNvSpPr>
          <p:nvPr/>
        </p:nvSpPr>
        <p:spPr bwMode="auto">
          <a:xfrm>
            <a:off x="5410199" y="914400"/>
            <a:ext cx="3369205" cy="2819400"/>
          </a:xfrm>
          <a:prstGeom prst="cloudCallout">
            <a:avLst>
              <a:gd name="adj1" fmla="val 32583"/>
              <a:gd name="adj2" fmla="val 81681"/>
            </a:avLst>
          </a:prstGeom>
          <a:gradFill rotWithShape="1">
            <a:gsLst>
              <a:gs pos="0">
                <a:schemeClr val="bg1"/>
              </a:gs>
              <a:gs pos="100000">
                <a:srgbClr val="FFA9D4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5745111" y="1325446"/>
            <a:ext cx="2527110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90000"/>
              </a:lnSpc>
              <a:spcBef>
                <a:spcPct val="50000"/>
              </a:spcBef>
            </a:pPr>
            <a:r>
              <a:rPr lang="vi-VN" sz="2400"/>
              <a:t>Một chương trình viết bằng ngôn ngữ lập trình  có cấu trúc như thế nào nhỉ</a:t>
            </a:r>
            <a:r>
              <a:rPr lang="vi-VN" sz="2400" smtClean="0"/>
              <a:t>?</a:t>
            </a:r>
            <a:endParaRPr lang="vi-VN" sz="2400"/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7284848" y="3686175"/>
            <a:ext cx="533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</a:rPr>
              <a:t>?</a:t>
            </a:r>
          </a:p>
        </p:txBody>
      </p:sp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7556310" y="4095750"/>
            <a:ext cx="7937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?</a:t>
            </a: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7765860" y="4400550"/>
            <a:ext cx="53340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800" b="1">
                <a:solidFill>
                  <a:srgbClr val="0000FF"/>
                </a:solidFill>
              </a:rPr>
              <a:t>?</a:t>
            </a: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393510" y="4648200"/>
            <a:ext cx="6705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b="1"/>
              <a:t>- Phần khai báo có thể có hoặc không</a:t>
            </a:r>
            <a:r>
              <a:rPr lang="en-US" sz="2400" b="1" smtClean="0"/>
              <a:t>.</a:t>
            </a:r>
            <a:endParaRPr lang="en-US" sz="2400" b="1"/>
          </a:p>
        </p:txBody>
      </p:sp>
      <p:sp>
        <p:nvSpPr>
          <p:cNvPr id="11" name="Text Box 15"/>
          <p:cNvSpPr txBox="1">
            <a:spLocks noChangeArrowheads="1"/>
          </p:cNvSpPr>
          <p:nvPr/>
        </p:nvSpPr>
        <p:spPr bwMode="auto">
          <a:xfrm>
            <a:off x="381000" y="5305651"/>
            <a:ext cx="65405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vi-VN" sz="2400" b="1"/>
              <a:t>- Phần thân chương trình </a:t>
            </a:r>
            <a:r>
              <a:rPr lang="vi-VN" sz="2400" b="1" smtClean="0"/>
              <a:t>bắt </a:t>
            </a:r>
            <a:r>
              <a:rPr lang="vi-VN" sz="2400" b="1"/>
              <a:t>buộc phải có</a:t>
            </a:r>
            <a:r>
              <a:rPr lang="vi-VN" sz="2400" b="1" smtClean="0"/>
              <a:t>.</a:t>
            </a:r>
            <a:endParaRPr lang="vi-VN" sz="2400" b="1"/>
          </a:p>
        </p:txBody>
      </p:sp>
      <p:grpSp>
        <p:nvGrpSpPr>
          <p:cNvPr id="12" name="Group 16"/>
          <p:cNvGrpSpPr>
            <a:grpSpLocks/>
          </p:cNvGrpSpPr>
          <p:nvPr/>
        </p:nvGrpSpPr>
        <p:grpSpPr bwMode="auto">
          <a:xfrm>
            <a:off x="7010401" y="4800600"/>
            <a:ext cx="1954402" cy="1734403"/>
            <a:chOff x="4242" y="2064"/>
            <a:chExt cx="1518" cy="1535"/>
          </a:xfrm>
        </p:grpSpPr>
        <p:pic>
          <p:nvPicPr>
            <p:cNvPr id="14" name="Picture 17" descr="5091875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42" y="2064"/>
              <a:ext cx="1518" cy="1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Picture 18" descr="MCj03982190000[1]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16" y="3282"/>
              <a:ext cx="1200" cy="3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Text Box 19"/>
          <p:cNvSpPr txBox="1">
            <a:spLocks noChangeArrowheads="1"/>
          </p:cNvSpPr>
          <p:nvPr/>
        </p:nvSpPr>
        <p:spPr bwMode="auto">
          <a:xfrm>
            <a:off x="357663" y="2779693"/>
            <a:ext cx="5016689" cy="954107"/>
          </a:xfrm>
          <a:prstGeom prst="rect">
            <a:avLst/>
          </a:prstGeom>
          <a:gradFill rotWithShape="1">
            <a:gsLst>
              <a:gs pos="0">
                <a:srgbClr val="93FFFF"/>
              </a:gs>
              <a:gs pos="50000">
                <a:schemeClr val="bg1"/>
              </a:gs>
              <a:gs pos="100000">
                <a:srgbClr val="93FF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2800" b="1">
                <a:solidFill>
                  <a:srgbClr val="FF0000"/>
                </a:solidFill>
              </a:rPr>
              <a:t>[&lt;Phần khai báo&gt;]</a:t>
            </a:r>
          </a:p>
          <a:p>
            <a:pPr algn="ctr"/>
            <a:r>
              <a:rPr lang="vi-VN" sz="2800" b="1">
                <a:solidFill>
                  <a:srgbClr val="FF0000"/>
                </a:solidFill>
              </a:rPr>
              <a:t>&lt;Phần thân chương trình</a:t>
            </a:r>
            <a:r>
              <a:rPr lang="vi-VN" sz="2800" b="1" smtClean="0">
                <a:solidFill>
                  <a:srgbClr val="FF0000"/>
                </a:solidFill>
              </a:rPr>
              <a:t>&gt;</a:t>
            </a:r>
            <a:endParaRPr lang="vi-VN" sz="2800" b="1">
              <a:solidFill>
                <a:srgbClr val="FF0000"/>
              </a:solidFill>
            </a:endParaRPr>
          </a:p>
        </p:txBody>
      </p:sp>
      <p:sp>
        <p:nvSpPr>
          <p:cNvPr id="17" name="Text Box 20"/>
          <p:cNvSpPr txBox="1">
            <a:spLocks noChangeArrowheads="1"/>
          </p:cNvSpPr>
          <p:nvPr/>
        </p:nvSpPr>
        <p:spPr bwMode="auto">
          <a:xfrm>
            <a:off x="275523" y="1247753"/>
            <a:ext cx="4267200" cy="13811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120000"/>
              </a:lnSpc>
              <a:spcBef>
                <a:spcPct val="50000"/>
              </a:spcBef>
            </a:pPr>
            <a:r>
              <a:rPr lang="vi-VN" sz="2400" b="1">
                <a:solidFill>
                  <a:srgbClr val="000099"/>
                </a:solidFill>
              </a:rPr>
              <a:t>Cấu trúc chung của mọi chương trình gồm hai phần</a:t>
            </a:r>
            <a:r>
              <a:rPr lang="vi-VN" sz="2400" b="1" smtClean="0">
                <a:solidFill>
                  <a:srgbClr val="000099"/>
                </a:solidFill>
              </a:rPr>
              <a:t>:</a:t>
            </a:r>
            <a:endParaRPr lang="vi-VN" sz="2400" b="1">
              <a:solidFill>
                <a:srgbClr val="000099"/>
              </a:solidFill>
            </a:endParaRPr>
          </a:p>
        </p:txBody>
      </p:sp>
      <p:sp>
        <p:nvSpPr>
          <p:cNvPr id="18" name="Text Box 21"/>
          <p:cNvSpPr txBox="1">
            <a:spLocks noChangeArrowheads="1"/>
          </p:cNvSpPr>
          <p:nvPr/>
        </p:nvSpPr>
        <p:spPr bwMode="auto">
          <a:xfrm>
            <a:off x="393510" y="4114800"/>
            <a:ext cx="17383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 typeface="Symbol" pitchFamily="18" charset="2"/>
              <a:buNone/>
            </a:pPr>
            <a:r>
              <a:rPr lang="en-US" sz="2400" b="1" i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Trong đó:</a:t>
            </a:r>
            <a:endParaRPr lang="en-US" sz="2400" b="1" i="1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3"/>
          <p:cNvSpPr txBox="1">
            <a:spLocks noChangeArrowheads="1"/>
          </p:cNvSpPr>
          <p:nvPr/>
        </p:nvSpPr>
        <p:spPr bwMode="auto">
          <a:xfrm>
            <a:off x="149778" y="381000"/>
            <a:ext cx="845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840" tIns="44623" rIns="90840" bIns="44623" numCol="1" anchor="t" anchorCtr="0" compatLnSpc="1">
            <a:prstTxWarp prst="textNoShape">
              <a:avLst/>
            </a:prstTxWarp>
          </a:bodyPr>
          <a:lstStyle>
            <a:lvl1pPr marL="466725" indent="-466725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Zapf Dingbats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39813" indent="-458788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</a:defRPr>
            </a:lvl2pPr>
            <a:lvl3pPr marL="1382713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Zapf Dingbats" charset="2"/>
              <a:buChar char="l"/>
              <a:defRPr>
                <a:solidFill>
                  <a:schemeClr val="tx1"/>
                </a:solidFill>
                <a:latin typeface="+mn-lt"/>
              </a:defRPr>
            </a:lvl3pPr>
            <a:lvl4pPr marL="1727200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5000"/>
              <a:buFont typeface="Monotype Sorts" charset="2"/>
              <a:buChar char=""/>
              <a:defRPr sz="2000">
                <a:solidFill>
                  <a:schemeClr val="tx1"/>
                </a:solidFill>
                <a:latin typeface="+mn-lt"/>
              </a:defRPr>
            </a:lvl4pPr>
            <a:lvl5pPr marL="20716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5pPr>
            <a:lvl6pPr marL="25288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6pPr>
            <a:lvl7pPr marL="29860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7pPr>
            <a:lvl8pPr marL="34432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8pPr>
            <a:lvl9pPr marL="39004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vi-VN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Cấu trúc chung của chương trình</a:t>
            </a:r>
            <a:endParaRPr lang="en-US" b="1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5441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3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53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6" grpId="0" animBg="1"/>
      <p:bldP spid="17" grpId="0"/>
      <p:bldP spid="1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6"/>
          <p:cNvSpPr>
            <a:spLocks noChangeArrowheads="1"/>
          </p:cNvSpPr>
          <p:nvPr/>
        </p:nvSpPr>
        <p:spPr bwMode="auto">
          <a:xfrm>
            <a:off x="228600" y="1017171"/>
            <a:ext cx="3048000" cy="56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66CCFF"/>
                    </a:gs>
                    <a:gs pos="50000">
                      <a:schemeClr val="bg1"/>
                    </a:gs>
                    <a:gs pos="100000">
                      <a:srgbClr val="66CCFF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406400" indent="-406400" algn="just">
              <a:lnSpc>
                <a:spcPct val="110000"/>
              </a:lnSpc>
              <a:spcBef>
                <a:spcPct val="40000"/>
              </a:spcBef>
              <a:spcAft>
                <a:spcPct val="40000"/>
              </a:spcAft>
              <a:buClr>
                <a:srgbClr val="CC3300"/>
              </a:buClr>
              <a:buFont typeface="Wingdings" pitchFamily="2" charset="2"/>
              <a:buChar char="v"/>
              <a:defRPr/>
            </a:pPr>
            <a:r>
              <a:rPr lang="pt-BR" sz="2800" b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Phần khai báo</a:t>
            </a:r>
            <a:endParaRPr lang="en-US" sz="2800" b="1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7"/>
          <p:cNvSpPr>
            <a:spLocks noChangeArrowheads="1"/>
          </p:cNvSpPr>
          <p:nvPr/>
        </p:nvSpPr>
        <p:spPr bwMode="auto">
          <a:xfrm>
            <a:off x="609600" y="1507331"/>
            <a:ext cx="4914900" cy="4670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66CCFF"/>
                    </a:gs>
                    <a:gs pos="50000">
                      <a:schemeClr val="bg1"/>
                    </a:gs>
                    <a:gs pos="100000">
                      <a:srgbClr val="66CCFF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290513" indent="-290513" algn="just">
              <a:lnSpc>
                <a:spcPct val="110000"/>
              </a:lnSpc>
              <a:spcBef>
                <a:spcPct val="40000"/>
              </a:spcBef>
              <a:spcAft>
                <a:spcPct val="40000"/>
              </a:spcAft>
              <a:buClr>
                <a:srgbClr val="0000FF"/>
              </a:buClr>
              <a:buSzPct val="70000"/>
              <a:buBlip>
                <a:blip r:embed="rId4"/>
              </a:buBlip>
              <a:defRPr/>
            </a:pPr>
            <a:r>
              <a:rPr lang="vi-VN" sz="2400" b="1">
                <a:latin typeface="Arial" pitchFamily="34" charset="0"/>
                <a:cs typeface="Arial" pitchFamily="34" charset="0"/>
              </a:rPr>
              <a:t>Khai báo tên chương </a:t>
            </a:r>
            <a:r>
              <a:rPr lang="vi-VN" sz="2400" b="1" smtClean="0">
                <a:latin typeface="Arial" pitchFamily="34" charset="0"/>
                <a:cs typeface="Arial" pitchFamily="34" charset="0"/>
              </a:rPr>
              <a:t>trình</a:t>
            </a:r>
            <a:endParaRPr lang="en-US" sz="2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8"/>
          <p:cNvSpPr>
            <a:spLocks noChangeArrowheads="1"/>
          </p:cNvSpPr>
          <p:nvPr/>
        </p:nvSpPr>
        <p:spPr bwMode="auto">
          <a:xfrm>
            <a:off x="609600" y="1964598"/>
            <a:ext cx="8001000" cy="87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66CCFF"/>
                    </a:gs>
                    <a:gs pos="50000">
                      <a:schemeClr val="bg1"/>
                    </a:gs>
                    <a:gs pos="100000">
                      <a:srgbClr val="66CCFF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290513" indent="-290513" algn="just">
              <a:lnSpc>
                <a:spcPct val="110000"/>
              </a:lnSpc>
              <a:spcBef>
                <a:spcPct val="40000"/>
              </a:spcBef>
              <a:spcAft>
                <a:spcPct val="40000"/>
              </a:spcAft>
              <a:buClr>
                <a:srgbClr val="0000FF"/>
              </a:buClr>
              <a:buSzPct val="70000"/>
              <a:buBlip>
                <a:blip r:embed="rId4"/>
              </a:buBlip>
              <a:defRPr/>
            </a:pPr>
            <a:r>
              <a:rPr lang="vi-VN" sz="2400" b="1">
                <a:latin typeface="Arial" pitchFamily="34" charset="0"/>
                <a:cs typeface="Arial" pitchFamily="34" charset="0"/>
              </a:rPr>
              <a:t>Khai báo các thư viện: </a:t>
            </a:r>
            <a:r>
              <a:rPr lang="vi-VN" sz="2400" b="1" i="1">
                <a:latin typeface="Arial" pitchFamily="34" charset="0"/>
                <a:cs typeface="Arial" pitchFamily="34" charset="0"/>
              </a:rPr>
              <a:t>chứa các lệnh viết sẵn có thể dùng trong chương trình.</a:t>
            </a:r>
            <a:r>
              <a:rPr lang="vi-VN" sz="2400">
                <a:latin typeface="Arial" pitchFamily="34" charset="0"/>
                <a:cs typeface="Arial" pitchFamily="34" charset="0"/>
              </a:rPr>
              <a:t> </a:t>
            </a:r>
            <a:endParaRPr lang="en-US" sz="240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ectangle 9"/>
          <p:cNvSpPr>
            <a:spLocks noChangeArrowheads="1"/>
          </p:cNvSpPr>
          <p:nvPr/>
        </p:nvSpPr>
        <p:spPr bwMode="auto">
          <a:xfrm>
            <a:off x="609600" y="2806008"/>
            <a:ext cx="4572000" cy="4985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66CCFF"/>
                    </a:gs>
                    <a:gs pos="50000">
                      <a:schemeClr val="bg1"/>
                    </a:gs>
                    <a:gs pos="100000">
                      <a:srgbClr val="66CCFF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290513" indent="-290513" algn="just">
              <a:lnSpc>
                <a:spcPct val="110000"/>
              </a:lnSpc>
              <a:spcBef>
                <a:spcPct val="40000"/>
              </a:spcBef>
              <a:spcAft>
                <a:spcPct val="40000"/>
              </a:spcAft>
              <a:buClr>
                <a:srgbClr val="0000FF"/>
              </a:buClr>
              <a:buSzPct val="70000"/>
              <a:buFontTx/>
              <a:buBlip>
                <a:blip r:embed="rId4"/>
              </a:buBlip>
              <a:defRPr/>
            </a:pPr>
            <a:r>
              <a:rPr lang="pt-BR" sz="2400" b="1">
                <a:latin typeface="Arial" pitchFamily="34" charset="0"/>
                <a:cs typeface="Arial" pitchFamily="34" charset="0"/>
              </a:rPr>
              <a:t>Các khai báo khác</a:t>
            </a:r>
            <a:r>
              <a:rPr lang="pt-BR" sz="2400" b="1" smtClean="0">
                <a:latin typeface="Arial" pitchFamily="34" charset="0"/>
                <a:cs typeface="Arial" pitchFamily="34" charset="0"/>
              </a:rPr>
              <a:t> </a:t>
            </a:r>
            <a:endParaRPr lang="en-US" sz="2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ectangle 11"/>
          <p:cNvSpPr>
            <a:spLocks noChangeArrowheads="1"/>
          </p:cNvSpPr>
          <p:nvPr/>
        </p:nvSpPr>
        <p:spPr bwMode="auto">
          <a:xfrm>
            <a:off x="228600" y="3396091"/>
            <a:ext cx="5562600" cy="56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66CCFF"/>
                    </a:gs>
                    <a:gs pos="50000">
                      <a:schemeClr val="bg1"/>
                    </a:gs>
                    <a:gs pos="100000">
                      <a:srgbClr val="66CCFF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406400" indent="-406400" algn="just">
              <a:lnSpc>
                <a:spcPct val="110000"/>
              </a:lnSpc>
              <a:spcBef>
                <a:spcPct val="40000"/>
              </a:spcBef>
              <a:spcAft>
                <a:spcPct val="40000"/>
              </a:spcAft>
              <a:buClr>
                <a:srgbClr val="CC3300"/>
              </a:buClr>
              <a:buFont typeface="Wingdings" pitchFamily="2" charset="2"/>
              <a:buChar char="v"/>
              <a:defRPr/>
            </a:pPr>
            <a:r>
              <a:rPr lang="vi-VN" sz="2800" b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Phần thân chương trình</a:t>
            </a:r>
            <a:endParaRPr lang="en-US" sz="2800" b="1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12"/>
          <p:cNvSpPr>
            <a:spLocks noChangeArrowheads="1"/>
          </p:cNvSpPr>
          <p:nvPr/>
        </p:nvSpPr>
        <p:spPr bwMode="auto">
          <a:xfrm>
            <a:off x="685800" y="3952549"/>
            <a:ext cx="7467600" cy="4670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66CCFF"/>
                    </a:gs>
                    <a:gs pos="50000">
                      <a:schemeClr val="bg1"/>
                    </a:gs>
                    <a:gs pos="100000">
                      <a:srgbClr val="66CCFF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406400" indent="-406400" algn="just">
              <a:lnSpc>
                <a:spcPct val="110000"/>
              </a:lnSpc>
              <a:spcBef>
                <a:spcPct val="40000"/>
              </a:spcBef>
              <a:spcAft>
                <a:spcPct val="40000"/>
              </a:spcAft>
              <a:buClr>
                <a:srgbClr val="CC3300"/>
              </a:buClr>
              <a:defRPr/>
            </a:pPr>
            <a:r>
              <a:rPr lang="pt-BR" sz="2400" b="1">
                <a:latin typeface="Arial" pitchFamily="34" charset="0"/>
                <a:cs typeface="Arial" pitchFamily="34" charset="0"/>
              </a:rPr>
              <a:t>Gồm các câu lệnh mà máy tính cần thực hiện</a:t>
            </a:r>
            <a:r>
              <a:rPr lang="pt-BR" sz="2400" b="1" smtClean="0">
                <a:latin typeface="Arial" pitchFamily="34" charset="0"/>
                <a:cs typeface="Arial" pitchFamily="34" charset="0"/>
              </a:rPr>
              <a:t>.</a:t>
            </a:r>
            <a:endParaRPr lang="en-US" sz="2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Line 15"/>
          <p:cNvSpPr>
            <a:spLocks noChangeShapeType="1"/>
          </p:cNvSpPr>
          <p:nvPr/>
        </p:nvSpPr>
        <p:spPr bwMode="auto">
          <a:xfrm>
            <a:off x="4536779" y="5072679"/>
            <a:ext cx="0" cy="35242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16"/>
          <p:cNvSpPr>
            <a:spLocks noChangeShapeType="1"/>
          </p:cNvSpPr>
          <p:nvPr/>
        </p:nvSpPr>
        <p:spPr bwMode="auto">
          <a:xfrm>
            <a:off x="4529919" y="5083380"/>
            <a:ext cx="1524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17"/>
          <p:cNvSpPr>
            <a:spLocks noChangeShapeType="1"/>
          </p:cNvSpPr>
          <p:nvPr/>
        </p:nvSpPr>
        <p:spPr bwMode="auto">
          <a:xfrm>
            <a:off x="4531056" y="5416044"/>
            <a:ext cx="1524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18"/>
          <p:cNvSpPr>
            <a:spLocks noChangeShapeType="1"/>
          </p:cNvSpPr>
          <p:nvPr/>
        </p:nvSpPr>
        <p:spPr bwMode="auto">
          <a:xfrm>
            <a:off x="4531056" y="5689311"/>
            <a:ext cx="0" cy="720958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19"/>
          <p:cNvSpPr>
            <a:spLocks noChangeShapeType="1"/>
          </p:cNvSpPr>
          <p:nvPr/>
        </p:nvSpPr>
        <p:spPr bwMode="auto">
          <a:xfrm>
            <a:off x="4519826" y="5689311"/>
            <a:ext cx="1524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20"/>
          <p:cNvSpPr>
            <a:spLocks noChangeShapeType="1"/>
          </p:cNvSpPr>
          <p:nvPr/>
        </p:nvSpPr>
        <p:spPr bwMode="auto">
          <a:xfrm>
            <a:off x="4533900" y="6410269"/>
            <a:ext cx="1524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Line 21"/>
          <p:cNvSpPr>
            <a:spLocks noChangeShapeType="1"/>
          </p:cNvSpPr>
          <p:nvPr/>
        </p:nvSpPr>
        <p:spPr bwMode="auto">
          <a:xfrm>
            <a:off x="4018127" y="5234358"/>
            <a:ext cx="5334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Line 22"/>
          <p:cNvSpPr>
            <a:spLocks noChangeShapeType="1"/>
          </p:cNvSpPr>
          <p:nvPr/>
        </p:nvSpPr>
        <p:spPr bwMode="auto">
          <a:xfrm>
            <a:off x="4011304" y="6065571"/>
            <a:ext cx="5334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Rectangle 23"/>
          <p:cNvSpPr>
            <a:spLocks noChangeArrowheads="1"/>
          </p:cNvSpPr>
          <p:nvPr/>
        </p:nvSpPr>
        <p:spPr bwMode="auto">
          <a:xfrm>
            <a:off x="1944309" y="5006301"/>
            <a:ext cx="2209800" cy="406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66CCFF"/>
                    </a:gs>
                    <a:gs pos="50000">
                      <a:schemeClr val="bg1"/>
                    </a:gs>
                    <a:gs pos="100000">
                      <a:srgbClr val="66CCFF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290513" indent="-290513" algn="just">
              <a:lnSpc>
                <a:spcPct val="110000"/>
              </a:lnSpc>
              <a:spcBef>
                <a:spcPct val="40000"/>
              </a:spcBef>
              <a:spcAft>
                <a:spcPct val="40000"/>
              </a:spcAft>
              <a:buClr>
                <a:srgbClr val="0000FF"/>
              </a:buClr>
              <a:defRPr/>
            </a:pPr>
            <a:r>
              <a:rPr lang="pt-BR" sz="2000" b="1" i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Phần khai báo  </a:t>
            </a:r>
            <a:endParaRPr lang="en-US" sz="2000" b="1" i="1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Rectangle 24"/>
          <p:cNvSpPr>
            <a:spLocks noChangeArrowheads="1"/>
          </p:cNvSpPr>
          <p:nvPr/>
        </p:nvSpPr>
        <p:spPr bwMode="auto">
          <a:xfrm>
            <a:off x="685800" y="5869753"/>
            <a:ext cx="332550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66CCFF"/>
                    </a:gs>
                    <a:gs pos="50000">
                      <a:schemeClr val="bg1"/>
                    </a:gs>
                    <a:gs pos="100000">
                      <a:srgbClr val="66CCFF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r>
              <a:rPr lang="pt-BR" sz="2000" b="1" i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Phần </a:t>
            </a:r>
            <a:r>
              <a:rPr lang="pt-BR" sz="2000" b="1" i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thân </a:t>
            </a:r>
            <a:r>
              <a:rPr lang="vi-VN" sz="2000" b="1" i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chương </a:t>
            </a:r>
            <a:r>
              <a:rPr lang="vi-VN" sz="2000" b="1" i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trình  </a:t>
            </a:r>
            <a:endParaRPr lang="en-US" sz="2000" b="1" i="1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Rectangle 25"/>
          <p:cNvSpPr>
            <a:spLocks noChangeArrowheads="1"/>
          </p:cNvSpPr>
          <p:nvPr/>
        </p:nvSpPr>
        <p:spPr bwMode="auto">
          <a:xfrm>
            <a:off x="304800" y="4718894"/>
            <a:ext cx="1447800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66CCFF"/>
                    </a:gs>
                    <a:gs pos="50000">
                      <a:schemeClr val="bg1"/>
                    </a:gs>
                    <a:gs pos="100000">
                      <a:srgbClr val="66CCFF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406400" indent="-406400" algn="just">
              <a:lnSpc>
                <a:spcPct val="110000"/>
              </a:lnSpc>
              <a:spcBef>
                <a:spcPct val="40000"/>
              </a:spcBef>
              <a:spcAft>
                <a:spcPct val="40000"/>
              </a:spcAft>
              <a:buClr>
                <a:srgbClr val="CC3300"/>
              </a:buClr>
              <a:buFont typeface="Wingdings" pitchFamily="2" charset="2"/>
              <a:buNone/>
              <a:defRPr/>
            </a:pPr>
            <a:r>
              <a:rPr lang="pt-BR" sz="2400" b="1" i="1">
                <a:solidFill>
                  <a:srgbClr val="0000FF"/>
                </a:solidFill>
                <a:latin typeface=".VnArial" pitchFamily="34" charset="0"/>
              </a:rPr>
              <a:t>VÝ dô:</a:t>
            </a:r>
            <a:endParaRPr lang="en-US" sz="2400" b="1" i="1">
              <a:solidFill>
                <a:srgbClr val="0000FF"/>
              </a:solidFill>
              <a:latin typeface=".VnArial" pitchFamily="34" charset="0"/>
            </a:endParaRPr>
          </a:p>
        </p:txBody>
      </p:sp>
      <p:graphicFrame>
        <p:nvGraphicFramePr>
          <p:cNvPr id="38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437125"/>
              </p:ext>
            </p:extLst>
          </p:nvPr>
        </p:nvGraphicFramePr>
        <p:xfrm>
          <a:off x="4679476" y="4648200"/>
          <a:ext cx="3924300" cy="19692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6" name="PBrush" r:id="rId5" imgW="6200000" imgH="3153215" progId="">
                  <p:embed/>
                </p:oleObj>
              </mc:Choice>
              <mc:Fallback>
                <p:oleObj name="PBrush" r:id="rId5" imgW="6200000" imgH="3153215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9476" y="4648200"/>
                        <a:ext cx="3924300" cy="196923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Rectangle 13"/>
          <p:cNvSpPr>
            <a:spLocks noChangeArrowheads="1"/>
          </p:cNvSpPr>
          <p:nvPr/>
        </p:nvSpPr>
        <p:spPr bwMode="auto">
          <a:xfrm>
            <a:off x="4682319" y="4881274"/>
            <a:ext cx="396240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000" b="1">
                <a:solidFill>
                  <a:schemeClr val="bg1"/>
                </a:solidFill>
              </a:rPr>
              <a:t>Program </a:t>
            </a:r>
            <a:r>
              <a:rPr lang="en-US" sz="2000" b="1">
                <a:solidFill>
                  <a:srgbClr val="FFFF00"/>
                </a:solidFill>
              </a:rPr>
              <a:t>CT_Dau_tien;</a:t>
            </a:r>
          </a:p>
          <a:p>
            <a:r>
              <a:rPr lang="en-US" sz="2000" b="1">
                <a:solidFill>
                  <a:schemeClr val="bg1"/>
                </a:solidFill>
              </a:rPr>
              <a:t>Uses </a:t>
            </a:r>
            <a:r>
              <a:rPr lang="en-US" sz="2000" b="1">
                <a:solidFill>
                  <a:srgbClr val="E8EE04"/>
                </a:solidFill>
              </a:rPr>
              <a:t>crt;</a:t>
            </a:r>
          </a:p>
          <a:p>
            <a:r>
              <a:rPr lang="en-US" sz="2000" b="1">
                <a:solidFill>
                  <a:schemeClr val="bg1"/>
                </a:solidFill>
              </a:rPr>
              <a:t>Begin</a:t>
            </a:r>
          </a:p>
          <a:p>
            <a:r>
              <a:rPr lang="en-US" sz="2000" b="1">
                <a:solidFill>
                  <a:schemeClr val="bg1"/>
                </a:solidFill>
              </a:rPr>
              <a:t>        Writeln</a:t>
            </a:r>
            <a:r>
              <a:rPr lang="en-US" sz="2000" b="1">
                <a:solidFill>
                  <a:srgbClr val="FFFF00"/>
                </a:solidFill>
              </a:rPr>
              <a:t>(‘CHAO CAC BAN’);</a:t>
            </a:r>
          </a:p>
          <a:p>
            <a:r>
              <a:rPr lang="en-US" sz="2000" b="1">
                <a:solidFill>
                  <a:schemeClr val="bg1"/>
                </a:solidFill>
              </a:rPr>
              <a:t>End</a:t>
            </a:r>
            <a:r>
              <a:rPr lang="en-US" sz="2000" b="1">
                <a:solidFill>
                  <a:srgbClr val="FFFF00"/>
                </a:solidFill>
              </a:rPr>
              <a:t>.</a:t>
            </a:r>
          </a:p>
        </p:txBody>
      </p:sp>
      <p:sp>
        <p:nvSpPr>
          <p:cNvPr id="25" name="Rectangle 3"/>
          <p:cNvSpPr txBox="1">
            <a:spLocks noChangeArrowheads="1"/>
          </p:cNvSpPr>
          <p:nvPr/>
        </p:nvSpPr>
        <p:spPr bwMode="auto">
          <a:xfrm>
            <a:off x="149778" y="381000"/>
            <a:ext cx="845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840" tIns="44623" rIns="90840" bIns="44623" numCol="1" anchor="t" anchorCtr="0" compatLnSpc="1">
            <a:prstTxWarp prst="textNoShape">
              <a:avLst/>
            </a:prstTxWarp>
          </a:bodyPr>
          <a:lstStyle>
            <a:lvl1pPr marL="466725" indent="-466725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Zapf Dingbats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39813" indent="-458788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</a:defRPr>
            </a:lvl2pPr>
            <a:lvl3pPr marL="1382713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Zapf Dingbats" charset="2"/>
              <a:buChar char="l"/>
              <a:defRPr>
                <a:solidFill>
                  <a:schemeClr val="tx1"/>
                </a:solidFill>
                <a:latin typeface="+mn-lt"/>
              </a:defRPr>
            </a:lvl3pPr>
            <a:lvl4pPr marL="1727200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5000"/>
              <a:buFont typeface="Monotype Sorts" charset="2"/>
              <a:buChar char=""/>
              <a:defRPr sz="2000">
                <a:solidFill>
                  <a:schemeClr val="tx1"/>
                </a:solidFill>
                <a:latin typeface="+mn-lt"/>
              </a:defRPr>
            </a:lvl4pPr>
            <a:lvl5pPr marL="20716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5pPr>
            <a:lvl6pPr marL="25288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6pPr>
            <a:lvl7pPr marL="29860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7pPr>
            <a:lvl8pPr marL="34432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8pPr>
            <a:lvl9pPr marL="39004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vi-VN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Cấu trúc chung của chương trình</a:t>
            </a:r>
            <a:endParaRPr lang="en-US" b="1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397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800"/>
                            </p:stCondLst>
                            <p:childTnLst>
                              <p:par>
                                <p:cTn id="26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40"/>
                            </p:stCondLst>
                            <p:childTnLst>
                              <p:par>
                                <p:cTn id="3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240"/>
                            </p:stCondLst>
                            <p:childTnLst>
                              <p:par>
                                <p:cTn id="4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740"/>
                            </p:stCondLst>
                            <p:childTnLst>
                              <p:par>
                                <p:cTn id="6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  <p:bldP spid="24" grpId="0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/>
      <p:bldP spid="35" grpId="0"/>
      <p:bldP spid="36" grpId="0"/>
      <p:bldP spid="3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09600" y="1107457"/>
            <a:ext cx="8305800" cy="499912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>
              <a:lnSpc>
                <a:spcPts val="3500"/>
              </a:lnSpc>
            </a:pPr>
            <a:r>
              <a:rPr lang="en-US" sz="28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</a:t>
            </a:r>
          </a:p>
          <a:p>
            <a:pPr algn="just">
              <a:lnSpc>
                <a:spcPts val="3500"/>
              </a:lnSpc>
            </a:pPr>
            <a:r>
              <a:rPr lang="vi-VN" sz="28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Cấu trúc chung của mọi chương trình gồm hai phần:</a:t>
            </a:r>
            <a:r>
              <a:rPr lang="en-US" sz="28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</a:p>
          <a:p>
            <a:pPr algn="just">
              <a:lnSpc>
                <a:spcPts val="3500"/>
              </a:lnSpc>
            </a:pPr>
            <a:r>
              <a:rPr lang="en-US" sz="28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  + Phần khai báo: khai báo tên chương trình, khai báo thư viện và một số khai báo khác.</a:t>
            </a:r>
            <a:r>
              <a:rPr lang="nl-NL" sz="28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Phần khai báo có thể có hoặc không. Tuy nhiên, nếu có thì nó phải đặt trước phần thân chương trình.</a:t>
            </a:r>
            <a:endParaRPr lang="vi-VN" sz="2800" b="1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ts val="3500"/>
              </a:lnSpc>
            </a:pPr>
            <a:r>
              <a:rPr lang="en-US" sz="28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  + Phần thân chương trình: Gồm các câu lệnh mà máy tính cần thực hiện. Đây là phần bắt buộc phải có.</a:t>
            </a:r>
            <a:endParaRPr lang="en-US" sz="2800" b="1">
              <a:solidFill>
                <a:schemeClr val="bg1"/>
              </a:solidFill>
              <a:latin typeface="Arial" pitchFamily="34" charset="0"/>
              <a:cs typeface="Arial" pitchFamily="34" charset="0"/>
              <a:sym typeface="Wingdings" pitchFamily="2" charset="2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49778" y="381000"/>
            <a:ext cx="845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840" tIns="44623" rIns="90840" bIns="44623" numCol="1" anchor="t" anchorCtr="0" compatLnSpc="1">
            <a:prstTxWarp prst="textNoShape">
              <a:avLst/>
            </a:prstTxWarp>
          </a:bodyPr>
          <a:lstStyle>
            <a:lvl1pPr marL="466725" indent="-466725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Zapf Dingbats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39813" indent="-458788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</a:defRPr>
            </a:lvl2pPr>
            <a:lvl3pPr marL="1382713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Zapf Dingbats" charset="2"/>
              <a:buChar char="l"/>
              <a:defRPr>
                <a:solidFill>
                  <a:schemeClr val="tx1"/>
                </a:solidFill>
                <a:latin typeface="+mn-lt"/>
              </a:defRPr>
            </a:lvl3pPr>
            <a:lvl4pPr marL="1727200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5000"/>
              <a:buFont typeface="Monotype Sorts" charset="2"/>
              <a:buChar char=""/>
              <a:defRPr sz="2000">
                <a:solidFill>
                  <a:schemeClr val="tx1"/>
                </a:solidFill>
                <a:latin typeface="+mn-lt"/>
              </a:defRPr>
            </a:lvl4pPr>
            <a:lvl5pPr marL="20716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5pPr>
            <a:lvl6pPr marL="25288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6pPr>
            <a:lvl7pPr marL="29860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7pPr>
            <a:lvl8pPr marL="34432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8pPr>
            <a:lvl9pPr marL="39004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vi-VN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Cấu trúc chung của chương trình</a:t>
            </a:r>
            <a:endParaRPr lang="en-US" b="1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0854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304800" y="1611313"/>
            <a:ext cx="3886200" cy="2514600"/>
            <a:chOff x="0" y="480"/>
            <a:chExt cx="2640" cy="1584"/>
          </a:xfrm>
        </p:grpSpPr>
        <p:sp>
          <p:nvSpPr>
            <p:cNvPr id="6" name="AutoShape 9"/>
            <p:cNvSpPr>
              <a:spLocks noChangeArrowheads="1"/>
            </p:cNvSpPr>
            <p:nvPr/>
          </p:nvSpPr>
          <p:spPr bwMode="auto">
            <a:xfrm>
              <a:off x="0" y="480"/>
              <a:ext cx="2640" cy="1584"/>
            </a:xfrm>
            <a:prstGeom prst="cloudCallout">
              <a:avLst>
                <a:gd name="adj1" fmla="val -29583"/>
                <a:gd name="adj2" fmla="val 79986"/>
              </a:avLst>
            </a:prstGeom>
            <a:gradFill rotWithShape="1">
              <a:gsLst>
                <a:gs pos="0">
                  <a:schemeClr val="bg1"/>
                </a:gs>
                <a:gs pos="100000">
                  <a:srgbClr val="FFCCFF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2800">
                <a:solidFill>
                  <a:schemeClr val="bg2"/>
                </a:solidFill>
                <a:latin typeface=".VnAristote" pitchFamily="34" charset="0"/>
              </a:endParaRPr>
            </a:p>
          </p:txBody>
        </p:sp>
        <p:sp>
          <p:nvSpPr>
            <p:cNvPr id="7" name="Rectangle 10"/>
            <p:cNvSpPr>
              <a:spLocks noChangeArrowheads="1"/>
            </p:cNvSpPr>
            <p:nvPr/>
          </p:nvSpPr>
          <p:spPr bwMode="auto">
            <a:xfrm>
              <a:off x="348" y="656"/>
              <a:ext cx="1944" cy="10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lnSpc>
                  <a:spcPct val="90000"/>
                </a:lnSpc>
              </a:pPr>
              <a:r>
                <a:rPr lang="en-US" sz="2800">
                  <a:solidFill>
                    <a:schemeClr val="accent5">
                      <a:lumMod val="50000"/>
                    </a:schemeClr>
                  </a:solidFill>
                </a:rPr>
                <a:t>Hãy cùng làm quen với một ngôn ngữ lập trình – </a:t>
              </a:r>
              <a:r>
                <a:rPr lang="en-US" sz="2800" b="1">
                  <a:solidFill>
                    <a:schemeClr val="accent5">
                      <a:lumMod val="50000"/>
                    </a:schemeClr>
                  </a:solidFill>
                </a:rPr>
                <a:t>Ngôn ngữ Pascal</a:t>
              </a:r>
              <a:r>
                <a:rPr lang="en-US" sz="2800" b="1" smtClean="0">
                  <a:solidFill>
                    <a:schemeClr val="accent5">
                      <a:lumMod val="50000"/>
                    </a:schemeClr>
                  </a:solidFill>
                </a:rPr>
                <a:t>!</a:t>
              </a:r>
              <a:endParaRPr lang="en-US" sz="2800" b="1">
                <a:solidFill>
                  <a:schemeClr val="accent5">
                    <a:lumMod val="50000"/>
                  </a:schemeClr>
                </a:solidFill>
              </a:endParaRPr>
            </a:p>
          </p:txBody>
        </p:sp>
      </p:grpSp>
      <p:pic>
        <p:nvPicPr>
          <p:cNvPr id="9" name="Picture 12" descr="Picture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116513"/>
            <a:ext cx="1398588" cy="1512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13"/>
          <p:cNvSpPr>
            <a:spLocks noChangeArrowheads="1"/>
          </p:cNvSpPr>
          <p:nvPr/>
        </p:nvSpPr>
        <p:spPr bwMode="auto">
          <a:xfrm>
            <a:off x="4419600" y="1973484"/>
            <a:ext cx="4495800" cy="1477520"/>
          </a:xfrm>
          <a:prstGeom prst="rect">
            <a:avLst/>
          </a:prstGeom>
          <a:gradFill rotWithShape="1">
            <a:gsLst>
              <a:gs pos="0">
                <a:srgbClr val="66FFFF"/>
              </a:gs>
              <a:gs pos="50000">
                <a:schemeClr val="bg1"/>
              </a:gs>
              <a:gs pos="100000">
                <a:srgbClr val="66FF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>
              <a:lnSpc>
                <a:spcPct val="110000"/>
              </a:lnSpc>
              <a:spcBef>
                <a:spcPct val="40000"/>
              </a:spcBef>
              <a:spcAft>
                <a:spcPct val="40000"/>
              </a:spcAft>
              <a:buClr>
                <a:srgbClr val="CC3300"/>
              </a:buClr>
              <a:defRPr/>
            </a:pPr>
            <a:r>
              <a:rPr lang="vi-VN" sz="2800" b="1">
                <a:latin typeface="Arial" pitchFamily="34" charset="0"/>
                <a:cs typeface="Arial" pitchFamily="34" charset="0"/>
              </a:rPr>
              <a:t>Máy tính cần được cài đặt môi trường lập trình </a:t>
            </a:r>
            <a:r>
              <a:rPr lang="en-US" sz="2800" b="1" smtClean="0">
                <a:latin typeface="Arial" pitchFamily="34" charset="0"/>
                <a:cs typeface="Arial" pitchFamily="34" charset="0"/>
              </a:rPr>
              <a:t>bằng</a:t>
            </a:r>
            <a:r>
              <a:rPr lang="vi-VN" sz="2800" b="1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800" b="1">
                <a:latin typeface="Arial" pitchFamily="34" charset="0"/>
                <a:cs typeface="Arial" pitchFamily="34" charset="0"/>
              </a:rPr>
              <a:t>ngôn ngữ Pascal</a:t>
            </a:r>
            <a:r>
              <a:rPr lang="vi-VN" sz="2800" b="1" smtClean="0">
                <a:latin typeface="Arial" pitchFamily="34" charset="0"/>
                <a:cs typeface="Arial" pitchFamily="34" charset="0"/>
              </a:rPr>
              <a:t>.</a:t>
            </a:r>
            <a:endParaRPr lang="en-US" sz="2800" b="1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1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1621" y="3894138"/>
            <a:ext cx="5391150" cy="273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149778" y="381000"/>
            <a:ext cx="845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840" tIns="44623" rIns="90840" bIns="44623" numCol="1" anchor="t" anchorCtr="0" compatLnSpc="1">
            <a:prstTxWarp prst="textNoShape">
              <a:avLst/>
            </a:prstTxWarp>
          </a:bodyPr>
          <a:lstStyle>
            <a:lvl1pPr marL="466725" indent="-466725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Zapf Dingbats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39813" indent="-458788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</a:defRPr>
            </a:lvl2pPr>
            <a:lvl3pPr marL="1382713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Zapf Dingbats" charset="2"/>
              <a:buChar char="l"/>
              <a:defRPr>
                <a:solidFill>
                  <a:schemeClr val="tx1"/>
                </a:solidFill>
                <a:latin typeface="+mn-lt"/>
              </a:defRPr>
            </a:lvl3pPr>
            <a:lvl4pPr marL="1727200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5000"/>
              <a:buFont typeface="Monotype Sorts" charset="2"/>
              <a:buChar char=""/>
              <a:defRPr sz="2000">
                <a:solidFill>
                  <a:schemeClr val="tx1"/>
                </a:solidFill>
                <a:latin typeface="+mn-lt"/>
              </a:defRPr>
            </a:lvl4pPr>
            <a:lvl5pPr marL="20716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5pPr>
            <a:lvl6pPr marL="25288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6pPr>
            <a:lvl7pPr marL="29860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7pPr>
            <a:lvl8pPr marL="34432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8pPr>
            <a:lvl9pPr marL="39004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4. </a:t>
            </a:r>
            <a:r>
              <a:rPr lang="vi-VN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Ví dụ về ngôn ngữ lập trình</a:t>
            </a:r>
            <a:endParaRPr lang="en-US" b="1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261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240"/>
                            </p:stCondLst>
                            <p:childTnLst>
                              <p:par>
                                <p:cTn id="1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381000" y="1169571"/>
            <a:ext cx="5943600" cy="56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66CCFF"/>
                    </a:gs>
                    <a:gs pos="50000">
                      <a:schemeClr val="bg1"/>
                    </a:gs>
                    <a:gs pos="100000">
                      <a:srgbClr val="66CCFF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406400" indent="-406400" algn="just">
              <a:lnSpc>
                <a:spcPct val="110000"/>
              </a:lnSpc>
              <a:spcBef>
                <a:spcPct val="40000"/>
              </a:spcBef>
              <a:spcAft>
                <a:spcPct val="40000"/>
              </a:spcAft>
              <a:buClr>
                <a:srgbClr val="CC3300"/>
              </a:buClr>
              <a:buFont typeface="Wingdings" pitchFamily="2" charset="2"/>
              <a:buChar char="v"/>
              <a:defRPr/>
            </a:pPr>
            <a:r>
              <a:rPr lang="vi-VN" sz="2800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Soạn thảo chương </a:t>
            </a:r>
            <a:r>
              <a:rPr lang="vi-VN" sz="2800" b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trình</a:t>
            </a:r>
            <a:endParaRPr lang="en-US" sz="2800" b="1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762000" y="1804236"/>
            <a:ext cx="8077200" cy="1003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66CCFF"/>
                    </a:gs>
                    <a:gs pos="50000">
                      <a:schemeClr val="bg1"/>
                    </a:gs>
                    <a:gs pos="100000">
                      <a:srgbClr val="66CCFF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>
              <a:lnSpc>
                <a:spcPct val="110000"/>
              </a:lnSpc>
              <a:spcBef>
                <a:spcPct val="40000"/>
              </a:spcBef>
              <a:spcAft>
                <a:spcPct val="40000"/>
              </a:spcAft>
              <a:buClr>
                <a:srgbClr val="CC3300"/>
              </a:buClr>
              <a:defRPr/>
            </a:pPr>
            <a:r>
              <a:rPr lang="vi-VN" sz="2800" b="1">
                <a:latin typeface="Arial" pitchFamily="34" charset="0"/>
                <a:cs typeface="Arial" pitchFamily="34" charset="0"/>
              </a:rPr>
              <a:t>Trong cửa sổ chương trình dùng bàn phím để soạn thảo chương trình</a:t>
            </a:r>
            <a:r>
              <a:rPr lang="vi-VN" sz="2800" b="1" smtClean="0">
                <a:latin typeface="Arial" pitchFamily="34" charset="0"/>
                <a:cs typeface="Arial" pitchFamily="34" charset="0"/>
              </a:rPr>
              <a:t>.</a:t>
            </a:r>
            <a:endParaRPr lang="en-US" sz="2800" b="1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4911124"/>
              </p:ext>
            </p:extLst>
          </p:nvPr>
        </p:nvGraphicFramePr>
        <p:xfrm>
          <a:off x="1371600" y="3070226"/>
          <a:ext cx="6019800" cy="3395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8" name="Bitmap Image" r:id="rId4" imgW="6200000" imgH="3153215" progId="Paint.Picture">
                  <p:embed/>
                </p:oleObj>
              </mc:Choice>
              <mc:Fallback>
                <p:oleObj name="Bitmap Image" r:id="rId4" imgW="6200000" imgH="3153215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070226"/>
                        <a:ext cx="6019800" cy="3395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1524000" y="3778250"/>
            <a:ext cx="1981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 b="1">
                <a:solidFill>
                  <a:schemeClr val="bg1"/>
                </a:solidFill>
              </a:rPr>
              <a:t>Program </a:t>
            </a:r>
            <a:r>
              <a:rPr lang="en-US" sz="2000" b="1">
                <a:solidFill>
                  <a:srgbClr val="FFFF00"/>
                </a:solidFill>
              </a:rPr>
              <a:t>vd1;</a:t>
            </a:r>
          </a:p>
        </p:txBody>
      </p:sp>
      <p:sp>
        <p:nvSpPr>
          <p:cNvPr id="16" name="Rectangle 13"/>
          <p:cNvSpPr>
            <a:spLocks noChangeArrowheads="1"/>
          </p:cNvSpPr>
          <p:nvPr/>
        </p:nvSpPr>
        <p:spPr bwMode="auto">
          <a:xfrm>
            <a:off x="1538288" y="5414963"/>
            <a:ext cx="838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 b="1">
                <a:solidFill>
                  <a:schemeClr val="bg1"/>
                </a:solidFill>
              </a:rPr>
              <a:t>End</a:t>
            </a:r>
            <a:r>
              <a:rPr lang="en-US" sz="2000" b="1">
                <a:solidFill>
                  <a:srgbClr val="FFFF00"/>
                </a:solidFill>
              </a:rPr>
              <a:t>.</a:t>
            </a:r>
          </a:p>
        </p:txBody>
      </p:sp>
      <p:sp>
        <p:nvSpPr>
          <p:cNvPr id="17" name="Rectangle 14"/>
          <p:cNvSpPr>
            <a:spLocks noChangeArrowheads="1"/>
          </p:cNvSpPr>
          <p:nvPr/>
        </p:nvSpPr>
        <p:spPr bwMode="auto">
          <a:xfrm>
            <a:off x="1524000" y="4143375"/>
            <a:ext cx="1524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 b="1">
                <a:solidFill>
                  <a:schemeClr val="bg1"/>
                </a:solidFill>
              </a:rPr>
              <a:t>Uses  </a:t>
            </a:r>
            <a:r>
              <a:rPr lang="en-US" sz="2000" b="1">
                <a:solidFill>
                  <a:srgbClr val="E8EE04"/>
                </a:solidFill>
              </a:rPr>
              <a:t>Crt;</a:t>
            </a:r>
            <a:endParaRPr lang="en-US" sz="2000" b="1">
              <a:solidFill>
                <a:srgbClr val="FFFF00"/>
              </a:solidFill>
            </a:endParaRPr>
          </a:p>
        </p:txBody>
      </p:sp>
      <p:sp>
        <p:nvSpPr>
          <p:cNvPr id="18" name="Rectangle 15"/>
          <p:cNvSpPr>
            <a:spLocks noChangeArrowheads="1"/>
          </p:cNvSpPr>
          <p:nvPr/>
        </p:nvSpPr>
        <p:spPr bwMode="auto">
          <a:xfrm>
            <a:off x="1538288" y="4562475"/>
            <a:ext cx="99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 b="1">
                <a:solidFill>
                  <a:schemeClr val="bg1"/>
                </a:solidFill>
              </a:rPr>
              <a:t>Begin</a:t>
            </a:r>
            <a:endParaRPr lang="en-US" sz="2000" b="1">
              <a:solidFill>
                <a:srgbClr val="FFFF00"/>
              </a:solidFill>
            </a:endParaRPr>
          </a:p>
        </p:txBody>
      </p:sp>
      <p:sp>
        <p:nvSpPr>
          <p:cNvPr id="19" name="Rectangle 16"/>
          <p:cNvSpPr>
            <a:spLocks noChangeArrowheads="1"/>
          </p:cNvSpPr>
          <p:nvPr/>
        </p:nvSpPr>
        <p:spPr bwMode="auto">
          <a:xfrm>
            <a:off x="1828800" y="4968875"/>
            <a:ext cx="3657600" cy="41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100" b="1">
                <a:solidFill>
                  <a:srgbClr val="FFFF00"/>
                </a:solidFill>
              </a:rPr>
              <a:t>Writeln</a:t>
            </a:r>
            <a:r>
              <a:rPr lang="en-US" sz="2000" b="1">
                <a:solidFill>
                  <a:srgbClr val="FFFF00"/>
                </a:solidFill>
              </a:rPr>
              <a:t>(‘CHAO CAC BAN’);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149778" y="381000"/>
            <a:ext cx="845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840" tIns="44623" rIns="90840" bIns="44623" numCol="1" anchor="t" anchorCtr="0" compatLnSpc="1">
            <a:prstTxWarp prst="textNoShape">
              <a:avLst/>
            </a:prstTxWarp>
          </a:bodyPr>
          <a:lstStyle>
            <a:lvl1pPr marL="466725" indent="-466725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Zapf Dingbats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39813" indent="-458788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</a:defRPr>
            </a:lvl2pPr>
            <a:lvl3pPr marL="1382713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Zapf Dingbats" charset="2"/>
              <a:buChar char="l"/>
              <a:defRPr>
                <a:solidFill>
                  <a:schemeClr val="tx1"/>
                </a:solidFill>
                <a:latin typeface="+mn-lt"/>
              </a:defRPr>
            </a:lvl3pPr>
            <a:lvl4pPr marL="1727200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5000"/>
              <a:buFont typeface="Monotype Sorts" charset="2"/>
              <a:buChar char=""/>
              <a:defRPr sz="2000">
                <a:solidFill>
                  <a:schemeClr val="tx1"/>
                </a:solidFill>
                <a:latin typeface="+mn-lt"/>
              </a:defRPr>
            </a:lvl4pPr>
            <a:lvl5pPr marL="20716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5pPr>
            <a:lvl6pPr marL="25288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6pPr>
            <a:lvl7pPr marL="29860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7pPr>
            <a:lvl8pPr marL="34432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8pPr>
            <a:lvl9pPr marL="39004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4. </a:t>
            </a:r>
            <a:r>
              <a:rPr lang="vi-VN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Ví dụ về ngôn ngữ lập trình</a:t>
            </a:r>
            <a:endParaRPr lang="en-US" b="1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9625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2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80"/>
                            </p:stCondLst>
                            <p:childTnLst>
                              <p:par>
                                <p:cTn id="24" presetID="27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340"/>
                            </p:stCondLst>
                            <p:childTnLst>
                              <p:par>
                                <p:cTn id="30" presetID="27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80"/>
                            </p:stCondLst>
                            <p:childTnLst>
                              <p:par>
                                <p:cTn id="36" presetID="27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500"/>
                            </p:stCondLst>
                            <p:childTnLst>
                              <p:par>
                                <p:cTn id="42" presetID="27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6" grpId="0"/>
      <p:bldP spid="17" grpId="0"/>
      <p:bldP spid="18" grpId="0"/>
      <p:bldP spid="1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685800" y="1676400"/>
            <a:ext cx="4876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231775" indent="-231775" algn="just">
              <a:buFont typeface=".VnSouthern" pitchFamily="34" charset="0"/>
              <a:buChar char="–"/>
            </a:pPr>
            <a:r>
              <a:rPr lang="en-US" sz="2400" b="1">
                <a:latin typeface="Arial" pitchFamily="34" charset="0"/>
                <a:cs typeface="Arial" pitchFamily="34" charset="0"/>
              </a:rPr>
              <a:t> Nhấn tổ hợp phím Alt + F9</a:t>
            </a:r>
          </a:p>
        </p:txBody>
      </p:sp>
      <p:sp>
        <p:nvSpPr>
          <p:cNvPr id="20" name="Rectangle 8"/>
          <p:cNvSpPr>
            <a:spLocks noChangeArrowheads="1"/>
          </p:cNvSpPr>
          <p:nvPr/>
        </p:nvSpPr>
        <p:spPr bwMode="auto">
          <a:xfrm>
            <a:off x="405581" y="1052702"/>
            <a:ext cx="4648200" cy="5295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66CCFF"/>
                    </a:gs>
                    <a:gs pos="50000">
                      <a:schemeClr val="bg1"/>
                    </a:gs>
                    <a:gs pos="100000">
                      <a:srgbClr val="66CCFF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406400" indent="-406400" algn="just">
              <a:lnSpc>
                <a:spcPct val="110000"/>
              </a:lnSpc>
              <a:spcBef>
                <a:spcPct val="40000"/>
              </a:spcBef>
              <a:spcAft>
                <a:spcPct val="40000"/>
              </a:spcAft>
              <a:buClr>
                <a:srgbClr val="CC3300"/>
              </a:buClr>
              <a:buFont typeface="Wingdings" pitchFamily="2" charset="2"/>
              <a:buChar char="v"/>
              <a:defRPr/>
            </a:pPr>
            <a:r>
              <a:rPr lang="vi-VN" sz="2800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Dịch chương </a:t>
            </a:r>
            <a:r>
              <a:rPr lang="vi-VN" sz="2800" b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trình</a:t>
            </a:r>
            <a:endParaRPr lang="en-US" sz="2800" b="1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9"/>
          <p:cNvSpPr>
            <a:spLocks noChangeArrowheads="1"/>
          </p:cNvSpPr>
          <p:nvPr/>
        </p:nvSpPr>
        <p:spPr bwMode="auto">
          <a:xfrm>
            <a:off x="685800" y="2087563"/>
            <a:ext cx="8153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47663" indent="-347663" algn="just">
              <a:buFont typeface=".VnSouthern" pitchFamily="34" charset="0"/>
              <a:buChar char="–"/>
            </a:pPr>
            <a:r>
              <a:rPr lang="vi-VN" sz="2400" b="1">
                <a:latin typeface="Arial" pitchFamily="34" charset="0"/>
                <a:cs typeface="Arial" pitchFamily="34" charset="0"/>
              </a:rPr>
              <a:t>Chương trình dịch sẽ kiểm tra lỗi chính tả và cú </a:t>
            </a:r>
            <a:r>
              <a:rPr lang="vi-VN" sz="2400" b="1" smtClean="0">
                <a:latin typeface="Arial" pitchFamily="34" charset="0"/>
                <a:cs typeface="Arial" pitchFamily="34" charset="0"/>
              </a:rPr>
              <a:t>pháp.</a:t>
            </a:r>
            <a:endParaRPr lang="vi-VN" sz="2400" b="1">
              <a:latin typeface="Arial" pitchFamily="34" charset="0"/>
              <a:cs typeface="Arial" pitchFamily="34" charset="0"/>
            </a:endParaRPr>
          </a:p>
        </p:txBody>
      </p:sp>
      <p:pic>
        <p:nvPicPr>
          <p:cNvPr id="22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251" y="3124200"/>
            <a:ext cx="6781800" cy="341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49778" y="381000"/>
            <a:ext cx="845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840" tIns="44623" rIns="90840" bIns="44623" numCol="1" anchor="t" anchorCtr="0" compatLnSpc="1">
            <a:prstTxWarp prst="textNoShape">
              <a:avLst/>
            </a:prstTxWarp>
          </a:bodyPr>
          <a:lstStyle>
            <a:lvl1pPr marL="466725" indent="-466725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Zapf Dingbats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39813" indent="-458788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</a:defRPr>
            </a:lvl2pPr>
            <a:lvl3pPr marL="1382713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Zapf Dingbats" charset="2"/>
              <a:buChar char="l"/>
              <a:defRPr>
                <a:solidFill>
                  <a:schemeClr val="tx1"/>
                </a:solidFill>
                <a:latin typeface="+mn-lt"/>
              </a:defRPr>
            </a:lvl3pPr>
            <a:lvl4pPr marL="1727200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5000"/>
              <a:buFont typeface="Monotype Sorts" charset="2"/>
              <a:buChar char=""/>
              <a:defRPr sz="2000">
                <a:solidFill>
                  <a:schemeClr val="tx1"/>
                </a:solidFill>
                <a:latin typeface="+mn-lt"/>
              </a:defRPr>
            </a:lvl4pPr>
            <a:lvl5pPr marL="20716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5pPr>
            <a:lvl6pPr marL="25288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6pPr>
            <a:lvl7pPr marL="29860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7pPr>
            <a:lvl8pPr marL="34432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8pPr>
            <a:lvl9pPr marL="39004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4. </a:t>
            </a:r>
            <a:r>
              <a:rPr lang="vi-VN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Ví dụ về ngôn ngữ lập trình</a:t>
            </a:r>
            <a:endParaRPr lang="en-US" b="1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8466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6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81000" y="1264141"/>
            <a:ext cx="4648200" cy="5295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66CCFF"/>
                    </a:gs>
                    <a:gs pos="50000">
                      <a:schemeClr val="bg1"/>
                    </a:gs>
                    <a:gs pos="100000">
                      <a:srgbClr val="66CCFF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406400" indent="-406400" algn="just">
              <a:lnSpc>
                <a:spcPct val="110000"/>
              </a:lnSpc>
              <a:spcBef>
                <a:spcPct val="40000"/>
              </a:spcBef>
              <a:spcAft>
                <a:spcPct val="40000"/>
              </a:spcAft>
              <a:buClr>
                <a:srgbClr val="CC3300"/>
              </a:buClr>
              <a:buFont typeface="Wingdings" pitchFamily="2" charset="2"/>
              <a:buChar char="v"/>
              <a:defRPr/>
            </a:pPr>
            <a:r>
              <a:rPr lang="vi-VN" sz="2800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Chạy chương </a:t>
            </a:r>
            <a:r>
              <a:rPr lang="vi-VN" sz="2800" b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trình</a:t>
            </a:r>
            <a:endParaRPr lang="en-US" sz="2800" b="1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685800" y="1981200"/>
            <a:ext cx="4419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231775" indent="-231775" algn="just"/>
            <a:r>
              <a:rPr lang="en-US" sz="2400" b="1">
                <a:latin typeface="Arial" pitchFamily="34" charset="0"/>
                <a:cs typeface="Arial" pitchFamily="34" charset="0"/>
              </a:rPr>
              <a:t> Nhấn tổ hợp phím Ctrl + F9</a:t>
            </a: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1371600" y="2586335"/>
            <a:ext cx="7236378" cy="52322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FF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115888" indent="-115888" algn="ctr"/>
            <a:r>
              <a:rPr lang="vi-VN" sz="2800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Màn hình hiện kết quả của chương trình: </a:t>
            </a:r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457200" y="2362200"/>
            <a:ext cx="304800" cy="685800"/>
          </a:xfrm>
          <a:prstGeom prst="curvedRightArrow">
            <a:avLst>
              <a:gd name="adj1" fmla="val 45000"/>
              <a:gd name="adj2" fmla="val 90000"/>
              <a:gd name="adj3" fmla="val 33333"/>
            </a:avLst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000"/>
          </a:p>
        </p:txBody>
      </p:sp>
      <p:pic>
        <p:nvPicPr>
          <p:cNvPr id="12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1877" y="3429000"/>
            <a:ext cx="6473283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149778" y="381000"/>
            <a:ext cx="845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840" tIns="44623" rIns="90840" bIns="44623" numCol="1" anchor="t" anchorCtr="0" compatLnSpc="1">
            <a:prstTxWarp prst="textNoShape">
              <a:avLst/>
            </a:prstTxWarp>
          </a:bodyPr>
          <a:lstStyle>
            <a:lvl1pPr marL="466725" indent="-466725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Zapf Dingbats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39813" indent="-458788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</a:defRPr>
            </a:lvl2pPr>
            <a:lvl3pPr marL="1382713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Zapf Dingbats" charset="2"/>
              <a:buChar char="l"/>
              <a:defRPr>
                <a:solidFill>
                  <a:schemeClr val="tx1"/>
                </a:solidFill>
                <a:latin typeface="+mn-lt"/>
              </a:defRPr>
            </a:lvl3pPr>
            <a:lvl4pPr marL="1727200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5000"/>
              <a:buFont typeface="Monotype Sorts" charset="2"/>
              <a:buChar char=""/>
              <a:defRPr sz="2000">
                <a:solidFill>
                  <a:schemeClr val="tx1"/>
                </a:solidFill>
                <a:latin typeface="+mn-lt"/>
              </a:defRPr>
            </a:lvl4pPr>
            <a:lvl5pPr marL="20716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5pPr>
            <a:lvl6pPr marL="25288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6pPr>
            <a:lvl7pPr marL="29860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7pPr>
            <a:lvl8pPr marL="34432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8pPr>
            <a:lvl9pPr marL="39004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4. </a:t>
            </a:r>
            <a:r>
              <a:rPr lang="vi-VN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Ví dụ về ngôn ngữ lập trình</a:t>
            </a:r>
            <a:endParaRPr lang="en-US" b="1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7780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40"/>
                            </p:stCondLst>
                            <p:childTnLst>
                              <p:par>
                                <p:cTn id="1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840"/>
                            </p:stCondLst>
                            <p:childTnLst>
                              <p:par>
                                <p:cTn id="1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840"/>
                            </p:stCondLst>
                            <p:childTnLst>
                              <p:par>
                                <p:cTn id="19" presetID="53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24"/>
          <p:cNvGrpSpPr>
            <a:grpSpLocks/>
          </p:cNvGrpSpPr>
          <p:nvPr/>
        </p:nvGrpSpPr>
        <p:grpSpPr bwMode="auto">
          <a:xfrm>
            <a:off x="5105236" y="2819400"/>
            <a:ext cx="3429000" cy="1989945"/>
            <a:chOff x="3168" y="1392"/>
            <a:chExt cx="2160" cy="1152"/>
          </a:xfrm>
        </p:grpSpPr>
        <p:sp>
          <p:nvSpPr>
            <p:cNvPr id="18" name="AutoShape 8"/>
            <p:cNvSpPr>
              <a:spLocks noChangeArrowheads="1"/>
            </p:cNvSpPr>
            <p:nvPr/>
          </p:nvSpPr>
          <p:spPr bwMode="auto">
            <a:xfrm flipH="1">
              <a:off x="3168" y="1392"/>
              <a:ext cx="2160" cy="1152"/>
            </a:xfrm>
            <a:prstGeom prst="wedgeRoundRectCallout">
              <a:avLst>
                <a:gd name="adj1" fmla="val -40370"/>
                <a:gd name="adj2" fmla="val 90625"/>
                <a:gd name="adj3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US" sz="2000"/>
            </a:p>
          </p:txBody>
        </p:sp>
        <p:sp>
          <p:nvSpPr>
            <p:cNvPr id="19" name="Text Box 9"/>
            <p:cNvSpPr txBox="1">
              <a:spLocks noChangeArrowheads="1"/>
            </p:cNvSpPr>
            <p:nvPr/>
          </p:nvSpPr>
          <p:spPr bwMode="auto">
            <a:xfrm>
              <a:off x="3216" y="1493"/>
              <a:ext cx="2051" cy="9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marL="174625" indent="-174625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342900" indent="-342900" algn="just">
                <a:buFont typeface="Arial" pitchFamily="34" charset="0"/>
                <a:buChar char="•"/>
              </a:pPr>
              <a:r>
                <a:rPr lang="en-US" sz="2400" b="1" i="1" smtClean="0">
                  <a:solidFill>
                    <a:schemeClr val="bg1"/>
                  </a:solidFill>
                </a:rPr>
                <a:t>Bảng </a:t>
              </a:r>
              <a:r>
                <a:rPr lang="en-US" sz="2400" b="1" i="1">
                  <a:solidFill>
                    <a:schemeClr val="bg1"/>
                  </a:solidFill>
                </a:rPr>
                <a:t>các chữ cái.</a:t>
              </a:r>
              <a:endParaRPr lang="en-US" sz="2400" b="1">
                <a:solidFill>
                  <a:schemeClr val="bg1"/>
                </a:solidFill>
              </a:endParaRPr>
            </a:p>
            <a:p>
              <a:pPr marL="342900" indent="-342900" algn="just">
                <a:buFont typeface="Arial" pitchFamily="34" charset="0"/>
                <a:buChar char="•"/>
              </a:pPr>
              <a:r>
                <a:rPr lang="vi-VN" sz="2400" b="1" i="1">
                  <a:solidFill>
                    <a:schemeClr val="bg1"/>
                  </a:solidFill>
                </a:rPr>
                <a:t>Các quy tắc ngữ pháp để viết từ và câu</a:t>
              </a:r>
              <a:r>
                <a:rPr lang="vi-VN" sz="2400" b="1" i="1" smtClean="0">
                  <a:solidFill>
                    <a:schemeClr val="bg1"/>
                  </a:solidFill>
                </a:rPr>
                <a:t>.</a:t>
              </a:r>
              <a:endParaRPr lang="vi-VN" sz="2400" b="1">
                <a:solidFill>
                  <a:schemeClr val="bg1"/>
                </a:solidFill>
              </a:endParaRPr>
            </a:p>
          </p:txBody>
        </p:sp>
      </p:grpSp>
      <p:grpSp>
        <p:nvGrpSpPr>
          <p:cNvPr id="20" name="Group 11"/>
          <p:cNvGrpSpPr>
            <a:grpSpLocks/>
          </p:cNvGrpSpPr>
          <p:nvPr/>
        </p:nvGrpSpPr>
        <p:grpSpPr bwMode="auto">
          <a:xfrm>
            <a:off x="7696200" y="5486400"/>
            <a:ext cx="1219200" cy="1295400"/>
            <a:chOff x="4848" y="3264"/>
            <a:chExt cx="768" cy="816"/>
          </a:xfrm>
        </p:grpSpPr>
        <p:pic>
          <p:nvPicPr>
            <p:cNvPr id="21" name="Picture 12" descr="5091881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48" y="3264"/>
              <a:ext cx="768" cy="7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" name="Picture 13" descr="MCj03982190000[1]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48" y="3874"/>
              <a:ext cx="768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3" name="Picture 16" descr="ThuongThay1IV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10200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4" name="Group 23"/>
          <p:cNvGrpSpPr>
            <a:grpSpLocks/>
          </p:cNvGrpSpPr>
          <p:nvPr/>
        </p:nvGrpSpPr>
        <p:grpSpPr bwMode="auto">
          <a:xfrm>
            <a:off x="280916" y="2438400"/>
            <a:ext cx="3833884" cy="2662238"/>
            <a:chOff x="192" y="1488"/>
            <a:chExt cx="2064" cy="1341"/>
          </a:xfrm>
        </p:grpSpPr>
        <p:sp>
          <p:nvSpPr>
            <p:cNvPr id="25" name="AutoShape 15"/>
            <p:cNvSpPr>
              <a:spLocks noChangeArrowheads="1"/>
            </p:cNvSpPr>
            <p:nvPr/>
          </p:nvSpPr>
          <p:spPr bwMode="auto">
            <a:xfrm>
              <a:off x="192" y="1488"/>
              <a:ext cx="2064" cy="1341"/>
            </a:xfrm>
            <a:prstGeom prst="cloudCallout">
              <a:avLst>
                <a:gd name="adj1" fmla="val -44269"/>
                <a:gd name="adj2" fmla="val 67750"/>
              </a:avLst>
            </a:prstGeom>
            <a:gradFill rotWithShape="1">
              <a:gsLst>
                <a:gs pos="0">
                  <a:srgbClr val="FFFFFF"/>
                </a:gs>
                <a:gs pos="100000">
                  <a:srgbClr val="FFAFE4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2000">
                <a:latin typeface="Verdana" pitchFamily="34" charset="0"/>
              </a:endParaRPr>
            </a:p>
          </p:txBody>
        </p:sp>
        <p:sp>
          <p:nvSpPr>
            <p:cNvPr id="26" name="Text Box 17"/>
            <p:cNvSpPr txBox="1">
              <a:spLocks noChangeArrowheads="1"/>
            </p:cNvSpPr>
            <p:nvPr/>
          </p:nvSpPr>
          <p:spPr bwMode="auto">
            <a:xfrm>
              <a:off x="432" y="1766"/>
              <a:ext cx="1584" cy="7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just">
                <a:spcBef>
                  <a:spcPct val="50000"/>
                </a:spcBef>
              </a:pPr>
              <a:r>
                <a:rPr lang="en-US" sz="2400" b="1" i="1"/>
                <a:t>Hãy cho biết ngôn ngữ Tiếng Việt gồm những thành phần nào</a:t>
              </a:r>
              <a:r>
                <a:rPr lang="en-US" sz="2400" b="1" i="1" smtClean="0"/>
                <a:t>?</a:t>
              </a:r>
              <a:endParaRPr lang="en-US" sz="2400" b="1" i="1"/>
            </a:p>
          </p:txBody>
        </p:sp>
      </p:grpSp>
      <p:sp>
        <p:nvSpPr>
          <p:cNvPr id="27" name="Text Box 21"/>
          <p:cNvSpPr txBox="1">
            <a:spLocks noChangeArrowheads="1"/>
          </p:cNvSpPr>
          <p:nvPr/>
        </p:nvSpPr>
        <p:spPr bwMode="auto">
          <a:xfrm>
            <a:off x="280916" y="1143000"/>
            <a:ext cx="8229600" cy="978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r>
              <a:rPr lang="vi-VN" sz="2400" b="1"/>
              <a:t>Mỗi ngôn ngữ lập trình thường gồm 2 thành phần cơ bản:  </a:t>
            </a:r>
            <a:r>
              <a:rPr lang="vi-VN" sz="2400" b="1">
                <a:solidFill>
                  <a:schemeClr val="accent2"/>
                </a:solidFill>
              </a:rPr>
              <a:t>bảng chữ cái và các quy tắc </a:t>
            </a:r>
            <a:r>
              <a:rPr lang="en-US" sz="2400" b="1" smtClean="0">
                <a:solidFill>
                  <a:schemeClr val="accent2"/>
                </a:solidFill>
              </a:rPr>
              <a:t>để </a:t>
            </a:r>
            <a:r>
              <a:rPr lang="vi-VN" sz="2400" b="1" smtClean="0">
                <a:solidFill>
                  <a:schemeClr val="accent2"/>
                </a:solidFill>
              </a:rPr>
              <a:t>viết</a:t>
            </a:r>
            <a:r>
              <a:rPr lang="en-US" sz="2400" b="1" smtClean="0">
                <a:solidFill>
                  <a:schemeClr val="accent2"/>
                </a:solidFill>
              </a:rPr>
              <a:t> các câu </a:t>
            </a:r>
            <a:r>
              <a:rPr lang="vi-VN" sz="2400" b="1" smtClean="0">
                <a:solidFill>
                  <a:schemeClr val="accent2"/>
                </a:solidFill>
              </a:rPr>
              <a:t>lệnh.</a:t>
            </a:r>
            <a:endParaRPr lang="vi-VN" sz="2400" b="1">
              <a:solidFill>
                <a:schemeClr val="accent2"/>
              </a:solidFill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149778" y="381000"/>
            <a:ext cx="845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840" tIns="44623" rIns="90840" bIns="44623" numCol="1" anchor="t" anchorCtr="0" compatLnSpc="1">
            <a:prstTxWarp prst="textNoShape">
              <a:avLst/>
            </a:prstTxWarp>
          </a:bodyPr>
          <a:lstStyle>
            <a:lvl1pPr marL="466725" indent="-466725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Zapf Dingbats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39813" indent="-458788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</a:defRPr>
            </a:lvl2pPr>
            <a:lvl3pPr marL="1382713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Zapf Dingbats" charset="2"/>
              <a:buChar char="l"/>
              <a:defRPr>
                <a:solidFill>
                  <a:schemeClr val="tx1"/>
                </a:solidFill>
                <a:latin typeface="+mn-lt"/>
              </a:defRPr>
            </a:lvl3pPr>
            <a:lvl4pPr marL="1727200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5000"/>
              <a:buFont typeface="Monotype Sorts" charset="2"/>
              <a:buChar char=""/>
              <a:defRPr sz="2000">
                <a:solidFill>
                  <a:schemeClr val="tx1"/>
                </a:solidFill>
                <a:latin typeface="+mn-lt"/>
              </a:defRPr>
            </a:lvl4pPr>
            <a:lvl5pPr marL="20716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5pPr>
            <a:lvl6pPr marL="25288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6pPr>
            <a:lvl7pPr marL="29860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7pPr>
            <a:lvl8pPr marL="34432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8pPr>
            <a:lvl9pPr marL="39004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1. Ngôn ngữ lập trình gồm những gì?</a:t>
            </a:r>
          </a:p>
        </p:txBody>
      </p:sp>
    </p:spTree>
    <p:extLst>
      <p:ext uri="{BB962C8B-B14F-4D97-AF65-F5344CB8AC3E}">
        <p14:creationId xmlns:p14="http://schemas.microsoft.com/office/powerpoint/2010/main" val="2996774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381000" y="1752600"/>
            <a:ext cx="8305800" cy="1615827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4000" b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</a:t>
            </a:r>
            <a:endParaRPr lang="en-US" sz="4000" b="1" smtClean="0">
              <a:solidFill>
                <a:schemeClr val="bg1"/>
              </a:solidFill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231775" indent="-231775" algn="just">
              <a:lnSpc>
                <a:spcPct val="150000"/>
              </a:lnSpc>
              <a:buFont typeface=".VnSouthern" pitchFamily="34" charset="0"/>
              <a:buChar char="–"/>
            </a:pPr>
            <a:r>
              <a:rPr lang="en-US" sz="26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SGK trang 13</a:t>
            </a:r>
            <a:endParaRPr lang="en-US" sz="26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49778" y="381000"/>
            <a:ext cx="845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840" tIns="44623" rIns="90840" bIns="44623" numCol="1" anchor="t" anchorCtr="0" compatLnSpc="1">
            <a:prstTxWarp prst="textNoShape">
              <a:avLst/>
            </a:prstTxWarp>
          </a:bodyPr>
          <a:lstStyle>
            <a:lvl1pPr marL="466725" indent="-466725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Zapf Dingbats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39813" indent="-458788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</a:defRPr>
            </a:lvl2pPr>
            <a:lvl3pPr marL="1382713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Zapf Dingbats" charset="2"/>
              <a:buChar char="l"/>
              <a:defRPr>
                <a:solidFill>
                  <a:schemeClr val="tx1"/>
                </a:solidFill>
                <a:latin typeface="+mn-lt"/>
              </a:defRPr>
            </a:lvl3pPr>
            <a:lvl4pPr marL="1727200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5000"/>
              <a:buFont typeface="Monotype Sorts" charset="2"/>
              <a:buChar char=""/>
              <a:defRPr sz="2000">
                <a:solidFill>
                  <a:schemeClr val="tx1"/>
                </a:solidFill>
                <a:latin typeface="+mn-lt"/>
              </a:defRPr>
            </a:lvl4pPr>
            <a:lvl5pPr marL="20716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5pPr>
            <a:lvl6pPr marL="25288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6pPr>
            <a:lvl7pPr marL="29860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7pPr>
            <a:lvl8pPr marL="34432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8pPr>
            <a:lvl9pPr marL="39004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4. </a:t>
            </a:r>
            <a:r>
              <a:rPr lang="vi-VN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Ví dụ về ngôn ngữ lập trình</a:t>
            </a:r>
            <a:endParaRPr lang="en-US" b="1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36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22679" y="2057400"/>
            <a:ext cx="7620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Tx/>
              <a:buChar char="-"/>
            </a:pPr>
            <a:r>
              <a:rPr lang="en-US" sz="2800">
                <a:latin typeface="Arial" pitchFamily="34" charset="0"/>
                <a:cs typeface="Arial" pitchFamily="34" charset="0"/>
              </a:rPr>
              <a:t> Về học bài này.</a:t>
            </a:r>
          </a:p>
          <a:p>
            <a:pPr algn="just">
              <a:buFontTx/>
              <a:buChar char="-"/>
            </a:pPr>
            <a:r>
              <a:rPr lang="en-US" sz="2800">
                <a:latin typeface="Arial" pitchFamily="34" charset="0"/>
                <a:cs typeface="Arial" pitchFamily="34" charset="0"/>
              </a:rPr>
              <a:t> Trả lời các câu hỏi và bài tập trang </a:t>
            </a:r>
            <a:r>
              <a:rPr lang="en-US" sz="2800" smtClean="0">
                <a:latin typeface="Arial" pitchFamily="34" charset="0"/>
                <a:cs typeface="Arial" pitchFamily="34" charset="0"/>
              </a:rPr>
              <a:t>14 </a:t>
            </a:r>
            <a:r>
              <a:rPr lang="en-US" sz="2800">
                <a:latin typeface="Arial" pitchFamily="34" charset="0"/>
                <a:cs typeface="Arial" pitchFamily="34" charset="0"/>
              </a:rPr>
              <a:t>SGK.</a:t>
            </a:r>
          </a:p>
          <a:p>
            <a:pPr algn="just">
              <a:buFontTx/>
              <a:buChar char="-"/>
            </a:pPr>
            <a:r>
              <a:rPr lang="en-US" sz="2800">
                <a:latin typeface="Arial" pitchFamily="34" charset="0"/>
                <a:cs typeface="Arial" pitchFamily="34" charset="0"/>
              </a:rPr>
              <a:t> Xem trước </a:t>
            </a:r>
            <a:r>
              <a:rPr lang="en-US" sz="2800" b="1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Bài </a:t>
            </a:r>
            <a:r>
              <a:rPr lang="en-US" sz="2800" b="1" smtClean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thực hành 1:</a:t>
            </a:r>
            <a:r>
              <a:rPr lang="en-US" sz="28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Làm quen với </a:t>
            </a:r>
            <a:r>
              <a:rPr lang="en-US" sz="2800" smtClean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Free Pascal</a:t>
            </a:r>
            <a:endParaRPr lang="en-US" sz="280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952500" y="762000"/>
            <a:ext cx="7010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840" tIns="44623" rIns="90840" bIns="44623" numCol="1" anchor="t" anchorCtr="0" compatLnSpc="1">
            <a:prstTxWarp prst="textNoShape">
              <a:avLst/>
            </a:prstTxWarp>
          </a:bodyPr>
          <a:lstStyle>
            <a:lvl1pPr marL="466725" indent="-466725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Zapf Dingbats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39813" indent="-458788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</a:defRPr>
            </a:lvl2pPr>
            <a:lvl3pPr marL="1382713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Zapf Dingbats" charset="2"/>
              <a:buChar char="l"/>
              <a:defRPr>
                <a:solidFill>
                  <a:schemeClr val="tx1"/>
                </a:solidFill>
                <a:latin typeface="+mn-lt"/>
              </a:defRPr>
            </a:lvl3pPr>
            <a:lvl4pPr marL="1727200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5000"/>
              <a:buFont typeface="Monotype Sorts" charset="2"/>
              <a:buChar char=""/>
              <a:defRPr sz="2000">
                <a:solidFill>
                  <a:schemeClr val="tx1"/>
                </a:solidFill>
                <a:latin typeface="+mn-lt"/>
              </a:defRPr>
            </a:lvl4pPr>
            <a:lvl5pPr marL="20716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5pPr>
            <a:lvl6pPr marL="25288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6pPr>
            <a:lvl7pPr marL="29860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7pPr>
            <a:lvl8pPr marL="34432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8pPr>
            <a:lvl9pPr marL="39004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 eaLnBrk="1" hangingPunct="1">
              <a:buNone/>
            </a:pPr>
            <a:r>
              <a:rPr lang="en-US" sz="44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DẶN DÒ</a:t>
            </a:r>
          </a:p>
        </p:txBody>
      </p:sp>
    </p:spTree>
    <p:extLst>
      <p:ext uri="{BB962C8B-B14F-4D97-AF65-F5344CB8AC3E}">
        <p14:creationId xmlns:p14="http://schemas.microsoft.com/office/powerpoint/2010/main" val="1960769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228600" y="1576996"/>
            <a:ext cx="8305800" cy="1013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66CCFF"/>
                    </a:gs>
                    <a:gs pos="50000">
                      <a:schemeClr val="bg1"/>
                    </a:gs>
                    <a:gs pos="100000">
                      <a:srgbClr val="66CCFF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347663" indent="-347663" algn="just">
              <a:lnSpc>
                <a:spcPct val="110000"/>
              </a:lnSpc>
              <a:spcBef>
                <a:spcPct val="40000"/>
              </a:spcBef>
              <a:spcAft>
                <a:spcPct val="40000"/>
              </a:spcAft>
              <a:buClr>
                <a:schemeClr val="tx1"/>
              </a:buClr>
              <a:buSzPct val="70000"/>
              <a:buBlip>
                <a:blip r:embed="rId3"/>
              </a:buBlip>
              <a:defRPr/>
            </a:pPr>
            <a:r>
              <a:rPr lang="vi-VN" sz="2800" b="1"/>
              <a:t>Mọi ngôn ngữ lập trình đều có bảng chữ cái riêng. </a:t>
            </a:r>
            <a:endParaRPr lang="en-US" sz="2800" b="1"/>
          </a:p>
        </p:txBody>
      </p:sp>
      <p:graphicFrame>
        <p:nvGraphicFramePr>
          <p:cNvPr id="15" name="Group 71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2995118034"/>
              </p:ext>
            </p:extLst>
          </p:nvPr>
        </p:nvGraphicFramePr>
        <p:xfrm>
          <a:off x="228600" y="4495800"/>
          <a:ext cx="8458200" cy="1981200"/>
        </p:xfrm>
        <a:graphic>
          <a:graphicData uri="http://schemas.openxmlformats.org/drawingml/2006/table">
            <a:tbl>
              <a:tblPr/>
              <a:tblGrid>
                <a:gridCol w="3352800"/>
                <a:gridCol w="1600200"/>
                <a:gridCol w="3505200"/>
              </a:tblGrid>
              <a:tr h="950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i="0" u="none" strike="noStrike" kern="1200" baseline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CÁC CHỮ CÁI TIẾNG ANH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FF99"/>
                        </a:gs>
                        <a:gs pos="50000">
                          <a:schemeClr val="bg1"/>
                        </a:gs>
                        <a:gs pos="100000">
                          <a:srgbClr val="FFFF99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i="0" u="none" strike="noStrike" kern="1200" baseline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CÁC CHỮ SỐ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FF99"/>
                        </a:gs>
                        <a:gs pos="50000">
                          <a:schemeClr val="bg1"/>
                        </a:gs>
                        <a:gs pos="100000">
                          <a:srgbClr val="FFFF99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i="0" u="none" strike="noStrike" kern="1200" baseline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CÁC KÍ TỰ KHÁC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FF99"/>
                        </a:gs>
                        <a:gs pos="50000">
                          <a:schemeClr val="bg1"/>
                        </a:gs>
                        <a:gs pos="100000">
                          <a:srgbClr val="FFFF99"/>
                        </a:gs>
                      </a:gsLst>
                      <a:lin ang="5400000" scaled="1"/>
                    </a:gradFill>
                  </a:tcPr>
                </a:tc>
              </a:tr>
              <a:tr h="10302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Chữ hoa: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  B  C …  Z</a:t>
                      </a:r>
                      <a:endParaRPr kumimoji="0" lang="en-US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Chữ thường: </a:t>
                      </a: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 b c … z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 … 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Dấu phép toán: 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+  -   *   /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Các kí hiệu: 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@ $ (  )  ‘  . ;  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…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" name="Rectangle 75"/>
          <p:cNvSpPr>
            <a:spLocks noChangeArrowheads="1"/>
          </p:cNvSpPr>
          <p:nvPr/>
        </p:nvSpPr>
        <p:spPr bwMode="auto">
          <a:xfrm>
            <a:off x="228600" y="2491396"/>
            <a:ext cx="8610600" cy="1013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66CCFF"/>
                    </a:gs>
                    <a:gs pos="50000">
                      <a:schemeClr val="bg1"/>
                    </a:gs>
                    <a:gs pos="100000">
                      <a:srgbClr val="66CCFF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347663" indent="-347663" algn="just">
              <a:lnSpc>
                <a:spcPct val="110000"/>
              </a:lnSpc>
              <a:spcBef>
                <a:spcPct val="40000"/>
              </a:spcBef>
              <a:spcAft>
                <a:spcPct val="40000"/>
              </a:spcAft>
              <a:buClr>
                <a:schemeClr val="tx1"/>
              </a:buClr>
              <a:buSzPct val="70000"/>
              <a:buBlip>
                <a:blip r:embed="rId3"/>
              </a:buBlip>
              <a:defRPr/>
            </a:pPr>
            <a:r>
              <a:rPr lang="vi-VN" sz="2800" b="1"/>
              <a:t>Các câu lệnh chỉ được viết từ các chữ cái trong bảng chữ cái của ngôn ngữ lập trình. </a:t>
            </a:r>
            <a:endParaRPr lang="en-US" sz="2800" b="1"/>
          </a:p>
        </p:txBody>
      </p:sp>
      <p:sp>
        <p:nvSpPr>
          <p:cNvPr id="28" name="Rectangle 76"/>
          <p:cNvSpPr>
            <a:spLocks noChangeArrowheads="1"/>
          </p:cNvSpPr>
          <p:nvPr/>
        </p:nvSpPr>
        <p:spPr bwMode="auto">
          <a:xfrm>
            <a:off x="228600" y="3405796"/>
            <a:ext cx="8763000" cy="1013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66CCFF"/>
                    </a:gs>
                    <a:gs pos="50000">
                      <a:schemeClr val="bg1"/>
                    </a:gs>
                    <a:gs pos="100000">
                      <a:srgbClr val="66CCFF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347663" indent="-347663" algn="just">
              <a:lnSpc>
                <a:spcPct val="110000"/>
              </a:lnSpc>
              <a:spcBef>
                <a:spcPct val="40000"/>
              </a:spcBef>
              <a:spcAft>
                <a:spcPct val="40000"/>
              </a:spcAft>
              <a:buClr>
                <a:schemeClr val="tx1"/>
              </a:buClr>
              <a:buSzPct val="70000"/>
              <a:buBlip>
                <a:blip r:embed="rId3"/>
              </a:buBlip>
              <a:defRPr/>
            </a:pPr>
            <a:r>
              <a:rPr lang="vi-VN" sz="2800" b="1"/>
              <a:t>Bảng chữ cái của các ngôn ngữ lập trình thường gồm: </a:t>
            </a:r>
            <a:endParaRPr lang="en-US" sz="2800" b="1"/>
          </a:p>
        </p:txBody>
      </p:sp>
      <p:sp>
        <p:nvSpPr>
          <p:cNvPr id="29" name="Rectangle 79"/>
          <p:cNvSpPr>
            <a:spLocks noChangeArrowheads="1"/>
          </p:cNvSpPr>
          <p:nvPr/>
        </p:nvSpPr>
        <p:spPr bwMode="auto">
          <a:xfrm>
            <a:off x="152400" y="1035541"/>
            <a:ext cx="3581400" cy="5295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66CCFF"/>
                    </a:gs>
                    <a:gs pos="50000">
                      <a:schemeClr val="bg1"/>
                    </a:gs>
                    <a:gs pos="100000">
                      <a:srgbClr val="66CCFF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406400" indent="-406400" algn="just">
              <a:lnSpc>
                <a:spcPct val="110000"/>
              </a:lnSpc>
              <a:spcBef>
                <a:spcPct val="40000"/>
              </a:spcBef>
              <a:spcAft>
                <a:spcPct val="40000"/>
              </a:spcAft>
              <a:buClr>
                <a:srgbClr val="CC3300"/>
              </a:buClr>
              <a:buFont typeface="Wingdings" pitchFamily="2" charset="2"/>
              <a:buChar char="v"/>
              <a:defRPr/>
            </a:pPr>
            <a:r>
              <a:rPr lang="pt-BR" sz="2800" b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Bảng chữ </a:t>
            </a:r>
            <a:r>
              <a:rPr lang="pt-BR" sz="2800" b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cái</a:t>
            </a:r>
            <a:endParaRPr lang="en-US" sz="2800" b="1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49778" y="381000"/>
            <a:ext cx="845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840" tIns="44623" rIns="90840" bIns="44623" numCol="1" anchor="t" anchorCtr="0" compatLnSpc="1">
            <a:prstTxWarp prst="textNoShape">
              <a:avLst/>
            </a:prstTxWarp>
          </a:bodyPr>
          <a:lstStyle>
            <a:lvl1pPr marL="466725" indent="-466725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Zapf Dingbats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39813" indent="-458788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</a:defRPr>
            </a:lvl2pPr>
            <a:lvl3pPr marL="1382713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Zapf Dingbats" charset="2"/>
              <a:buChar char="l"/>
              <a:defRPr>
                <a:solidFill>
                  <a:schemeClr val="tx1"/>
                </a:solidFill>
                <a:latin typeface="+mn-lt"/>
              </a:defRPr>
            </a:lvl3pPr>
            <a:lvl4pPr marL="1727200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5000"/>
              <a:buFont typeface="Monotype Sorts" charset="2"/>
              <a:buChar char=""/>
              <a:defRPr sz="2000">
                <a:solidFill>
                  <a:schemeClr val="tx1"/>
                </a:solidFill>
                <a:latin typeface="+mn-lt"/>
              </a:defRPr>
            </a:lvl4pPr>
            <a:lvl5pPr marL="20716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5pPr>
            <a:lvl6pPr marL="25288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6pPr>
            <a:lvl7pPr marL="29860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7pPr>
            <a:lvl8pPr marL="34432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8pPr>
            <a:lvl9pPr marL="39004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1. Ngôn ngữ lập trình gồm những gì?</a:t>
            </a:r>
          </a:p>
        </p:txBody>
      </p:sp>
    </p:spTree>
    <p:extLst>
      <p:ext uri="{BB962C8B-B14F-4D97-AF65-F5344CB8AC3E}">
        <p14:creationId xmlns:p14="http://schemas.microsoft.com/office/powerpoint/2010/main" val="3506901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680"/>
                            </p:stCondLst>
                            <p:childTnLst>
                              <p:par>
                                <p:cTn id="25" presetID="53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7" grpId="0"/>
      <p:bldP spid="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381000" y="983316"/>
            <a:ext cx="3048000" cy="6340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66CCFF"/>
                    </a:gs>
                    <a:gs pos="50000">
                      <a:schemeClr val="bg1"/>
                    </a:gs>
                    <a:gs pos="100000">
                      <a:srgbClr val="66CCFF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406400" indent="-406400" algn="just">
              <a:lnSpc>
                <a:spcPct val="110000"/>
              </a:lnSpc>
              <a:spcBef>
                <a:spcPct val="40000"/>
              </a:spcBef>
              <a:spcAft>
                <a:spcPct val="40000"/>
              </a:spcAft>
              <a:buClr>
                <a:srgbClr val="CC3300"/>
              </a:buClr>
              <a:buFont typeface="Wingdings" pitchFamily="2" charset="2"/>
              <a:buChar char="v"/>
              <a:defRPr/>
            </a:pPr>
            <a:r>
              <a:rPr lang="pt-BR" sz="3200" b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Các quy tắc</a:t>
            </a:r>
            <a:endParaRPr lang="en-US" sz="3200" b="1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609600" y="1533537"/>
            <a:ext cx="8458200" cy="90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66CCFF"/>
                    </a:gs>
                    <a:gs pos="50000">
                      <a:schemeClr val="bg1"/>
                    </a:gs>
                    <a:gs pos="100000">
                      <a:srgbClr val="66CCFF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347663" indent="-347663" algn="just">
              <a:lnSpc>
                <a:spcPct val="110000"/>
              </a:lnSpc>
              <a:spcBef>
                <a:spcPct val="40000"/>
              </a:spcBef>
              <a:spcAft>
                <a:spcPct val="40000"/>
              </a:spcAft>
              <a:buClr>
                <a:schemeClr val="tx1"/>
              </a:buClr>
              <a:buFont typeface=".VnSouthern" pitchFamily="34" charset="0"/>
              <a:buChar char="–"/>
              <a:defRPr/>
            </a:pPr>
            <a:r>
              <a:rPr lang="vi-VN" sz="2400" b="1"/>
              <a:t>Mỗi câu lệnh trong chương trình đều có quy tắc quy định</a:t>
            </a:r>
            <a:r>
              <a:rPr lang="vi-VN" sz="2400" b="1" i="1"/>
              <a:t> </a:t>
            </a:r>
            <a:r>
              <a:rPr lang="vi-VN" sz="2400" b="1" i="1">
                <a:solidFill>
                  <a:schemeClr val="accent1">
                    <a:lumMod val="75000"/>
                  </a:schemeClr>
                </a:solidFill>
              </a:rPr>
              <a:t>cách viết các từ và thứ tự</a:t>
            </a:r>
            <a:r>
              <a:rPr lang="vi-VN" sz="2400" b="1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vi-VN" sz="2400" b="1"/>
              <a:t>của chúng</a:t>
            </a:r>
            <a:r>
              <a:rPr lang="vi-VN" sz="2400" b="1" smtClean="0"/>
              <a:t>.</a:t>
            </a:r>
            <a:endParaRPr lang="en-US" sz="2400" b="1"/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609600" y="2498872"/>
            <a:ext cx="8458200" cy="1311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66CCFF"/>
                    </a:gs>
                    <a:gs pos="50000">
                      <a:schemeClr val="bg1"/>
                    </a:gs>
                    <a:gs pos="100000">
                      <a:srgbClr val="66CCFF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347663" indent="-347663" algn="just">
              <a:lnSpc>
                <a:spcPct val="110000"/>
              </a:lnSpc>
              <a:spcBef>
                <a:spcPct val="40000"/>
              </a:spcBef>
              <a:spcAft>
                <a:spcPct val="40000"/>
              </a:spcAft>
              <a:buClr>
                <a:schemeClr val="tx1"/>
              </a:buClr>
              <a:buFont typeface=".VnSouthern" pitchFamily="34" charset="0"/>
              <a:buChar char="–"/>
              <a:defRPr/>
            </a:pPr>
            <a:r>
              <a:rPr lang="vi-VN" sz="2400" b="1"/>
              <a:t>Mỗi câu lệnh đều có một </a:t>
            </a:r>
            <a:r>
              <a:rPr lang="vi-VN" sz="2400" b="1" i="1">
                <a:solidFill>
                  <a:schemeClr val="accent1">
                    <a:lumMod val="75000"/>
                  </a:schemeClr>
                </a:solidFill>
              </a:rPr>
              <a:t>ý nghĩa</a:t>
            </a:r>
            <a:r>
              <a:rPr lang="vi-VN" sz="2400" b="1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vi-VN" sz="2400" b="1"/>
              <a:t>nhất định xác định thao tác mà máy tính cần thực hiện và kết quả đạt được</a:t>
            </a:r>
            <a:r>
              <a:rPr lang="vi-VN" sz="2400" b="1" smtClean="0"/>
              <a:t>.</a:t>
            </a:r>
            <a:endParaRPr lang="en-US" sz="2400" b="1"/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2438400" y="4876800"/>
            <a:ext cx="4267200" cy="161607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/>
        </p:spPr>
        <p:txBody>
          <a:bodyPr>
            <a:spAutoFit/>
          </a:bodyPr>
          <a:lstStyle/>
          <a:p>
            <a:r>
              <a:rPr lang="en-US" sz="2000" b="1">
                <a:solidFill>
                  <a:schemeClr val="bg1"/>
                </a:solidFill>
              </a:rPr>
              <a:t>Program </a:t>
            </a:r>
            <a:r>
              <a:rPr lang="en-US" sz="2000" b="1"/>
              <a:t> </a:t>
            </a:r>
            <a:r>
              <a:rPr lang="en-US" sz="2000" b="1">
                <a:solidFill>
                  <a:srgbClr val="FFFF00"/>
                </a:solidFill>
              </a:rPr>
              <a:t>CT_Dau_tien;</a:t>
            </a:r>
          </a:p>
          <a:p>
            <a:r>
              <a:rPr lang="en-US" sz="2000" b="1" smtClean="0">
                <a:solidFill>
                  <a:schemeClr val="bg1"/>
                </a:solidFill>
              </a:rPr>
              <a:t>Uses </a:t>
            </a:r>
            <a:r>
              <a:rPr lang="en-US" sz="2000" b="1">
                <a:solidFill>
                  <a:srgbClr val="E8EE04"/>
                </a:solidFill>
              </a:rPr>
              <a:t>crt;</a:t>
            </a:r>
          </a:p>
          <a:p>
            <a:r>
              <a:rPr lang="en-US" sz="2000" b="1" smtClean="0">
                <a:solidFill>
                  <a:schemeClr val="bg1"/>
                </a:solidFill>
              </a:rPr>
              <a:t>Begin</a:t>
            </a:r>
            <a:endParaRPr lang="en-US" sz="2000" b="1">
              <a:solidFill>
                <a:schemeClr val="bg1"/>
              </a:solidFill>
            </a:endParaRPr>
          </a:p>
          <a:p>
            <a:r>
              <a:rPr lang="en-US" sz="2000" b="1"/>
              <a:t>        </a:t>
            </a:r>
            <a:r>
              <a:rPr lang="en-US" sz="2000" b="1" smtClean="0">
                <a:solidFill>
                  <a:schemeClr val="bg1"/>
                </a:solidFill>
              </a:rPr>
              <a:t>Writeln</a:t>
            </a:r>
            <a:r>
              <a:rPr lang="en-US" sz="2000" b="1">
                <a:solidFill>
                  <a:srgbClr val="FFFF00"/>
                </a:solidFill>
              </a:rPr>
              <a:t>(‘CHAO CAC BAN’);</a:t>
            </a:r>
          </a:p>
          <a:p>
            <a:r>
              <a:rPr lang="en-US" sz="2000" b="1" smtClean="0">
                <a:solidFill>
                  <a:schemeClr val="bg1"/>
                </a:solidFill>
              </a:rPr>
              <a:t>End</a:t>
            </a:r>
            <a:r>
              <a:rPr lang="en-US" sz="2000" b="1" smtClean="0">
                <a:solidFill>
                  <a:srgbClr val="FFFF00"/>
                </a:solidFill>
              </a:rPr>
              <a:t>.</a:t>
            </a:r>
            <a:endParaRPr lang="en-US" sz="2000" b="1">
              <a:solidFill>
                <a:srgbClr val="FFFF00"/>
              </a:solidFill>
            </a:endParaRP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6126707" y="4092714"/>
            <a:ext cx="2438400" cy="707886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/>
              <a:t>Một số câu lệnh kết thúc bằng dấu </a:t>
            </a:r>
            <a:r>
              <a:rPr lang="en-US" sz="2000" b="1" smtClean="0">
                <a:solidFill>
                  <a:srgbClr val="FFFF00"/>
                </a:solidFill>
              </a:rPr>
              <a:t>;</a:t>
            </a:r>
            <a:endParaRPr lang="en-US" sz="2000" b="1">
              <a:solidFill>
                <a:srgbClr val="FFFF00"/>
              </a:solidFill>
            </a:endParaRPr>
          </a:p>
        </p:txBody>
      </p:sp>
      <p:sp>
        <p:nvSpPr>
          <p:cNvPr id="18" name="Text Box 17"/>
          <p:cNvSpPr txBox="1">
            <a:spLocks noChangeArrowheads="1"/>
          </p:cNvSpPr>
          <p:nvPr/>
        </p:nvSpPr>
        <p:spPr bwMode="auto">
          <a:xfrm>
            <a:off x="1905000" y="3937000"/>
            <a:ext cx="2133600" cy="707886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/>
              <a:t>Sau từ </a:t>
            </a:r>
            <a:r>
              <a:rPr lang="en-US" sz="2000" b="1"/>
              <a:t>Program</a:t>
            </a:r>
            <a:r>
              <a:rPr lang="en-US" sz="2000"/>
              <a:t> là các dấu </a:t>
            </a:r>
            <a:r>
              <a:rPr lang="en-US" sz="2000" smtClean="0"/>
              <a:t>cách</a:t>
            </a:r>
            <a:endParaRPr lang="en-US" sz="2000"/>
          </a:p>
        </p:txBody>
      </p:sp>
      <p:sp>
        <p:nvSpPr>
          <p:cNvPr id="19" name="Line 18"/>
          <p:cNvSpPr>
            <a:spLocks noChangeShapeType="1"/>
          </p:cNvSpPr>
          <p:nvPr/>
        </p:nvSpPr>
        <p:spPr bwMode="auto">
          <a:xfrm>
            <a:off x="3314700" y="4644886"/>
            <a:ext cx="133350" cy="460514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20" name="Text Box 19"/>
          <p:cNvSpPr txBox="1">
            <a:spLocks noChangeArrowheads="1"/>
          </p:cNvSpPr>
          <p:nvPr/>
        </p:nvSpPr>
        <p:spPr bwMode="auto">
          <a:xfrm>
            <a:off x="6934200" y="5475982"/>
            <a:ext cx="2133600" cy="1077218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/>
              <a:t>Câu lệnh chỉ thị máy tính in ra màn hình dòng chữ </a:t>
            </a:r>
            <a:r>
              <a:rPr lang="en-US" sz="1600" b="1">
                <a:solidFill>
                  <a:srgbClr val="FF00FF"/>
                </a:solidFill>
              </a:rPr>
              <a:t>CHAO CAC </a:t>
            </a:r>
            <a:r>
              <a:rPr lang="en-US" sz="1600" b="1" smtClean="0">
                <a:solidFill>
                  <a:srgbClr val="FF00FF"/>
                </a:solidFill>
              </a:rPr>
              <a:t>BAN</a:t>
            </a:r>
            <a:endParaRPr lang="en-US" sz="1600" b="1">
              <a:solidFill>
                <a:srgbClr val="FF00FF"/>
              </a:solidFill>
            </a:endParaRPr>
          </a:p>
        </p:txBody>
      </p:sp>
      <p:sp>
        <p:nvSpPr>
          <p:cNvPr id="21" name="Line 24"/>
          <p:cNvSpPr>
            <a:spLocks noChangeShapeType="1"/>
          </p:cNvSpPr>
          <p:nvPr/>
        </p:nvSpPr>
        <p:spPr bwMode="auto">
          <a:xfrm flipH="1">
            <a:off x="5105400" y="4800600"/>
            <a:ext cx="2819399" cy="30480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22" name="Line 25"/>
          <p:cNvSpPr>
            <a:spLocks noChangeShapeType="1"/>
          </p:cNvSpPr>
          <p:nvPr/>
        </p:nvSpPr>
        <p:spPr bwMode="auto">
          <a:xfrm flipH="1">
            <a:off x="3547277" y="4800600"/>
            <a:ext cx="4377521" cy="67310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23" name="Line 26"/>
          <p:cNvSpPr>
            <a:spLocks noChangeShapeType="1"/>
          </p:cNvSpPr>
          <p:nvPr/>
        </p:nvSpPr>
        <p:spPr bwMode="auto">
          <a:xfrm flipH="1">
            <a:off x="5736036" y="4800600"/>
            <a:ext cx="2188761" cy="1155699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24" name="Line 27"/>
          <p:cNvSpPr>
            <a:spLocks noChangeShapeType="1"/>
          </p:cNvSpPr>
          <p:nvPr/>
        </p:nvSpPr>
        <p:spPr bwMode="auto">
          <a:xfrm flipH="1" flipV="1">
            <a:off x="3547277" y="6134101"/>
            <a:ext cx="3453272" cy="199074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25" name="Text Box 28"/>
          <p:cNvSpPr txBox="1">
            <a:spLocks noChangeArrowheads="1"/>
          </p:cNvSpPr>
          <p:nvPr/>
        </p:nvSpPr>
        <p:spPr bwMode="auto">
          <a:xfrm>
            <a:off x="76200" y="5715000"/>
            <a:ext cx="2209800" cy="707886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vi-VN" sz="2000"/>
              <a:t>Câu lệnh kết thúc chương </a:t>
            </a:r>
            <a:r>
              <a:rPr lang="vi-VN" sz="2000" smtClean="0"/>
              <a:t>trình</a:t>
            </a:r>
            <a:endParaRPr lang="vi-VN" sz="2000"/>
          </a:p>
        </p:txBody>
      </p:sp>
      <p:sp>
        <p:nvSpPr>
          <p:cNvPr id="26" name="Line 29"/>
          <p:cNvSpPr>
            <a:spLocks noChangeShapeType="1"/>
          </p:cNvSpPr>
          <p:nvPr/>
        </p:nvSpPr>
        <p:spPr bwMode="auto">
          <a:xfrm>
            <a:off x="2057400" y="6019800"/>
            <a:ext cx="457200" cy="22860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27" name="Rectangle 30"/>
          <p:cNvSpPr>
            <a:spLocks noChangeArrowheads="1"/>
          </p:cNvSpPr>
          <p:nvPr/>
        </p:nvSpPr>
        <p:spPr bwMode="auto">
          <a:xfrm>
            <a:off x="609600" y="3738499"/>
            <a:ext cx="1143000" cy="5319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66CCFF"/>
                    </a:gs>
                    <a:gs pos="50000">
                      <a:schemeClr val="bg1"/>
                    </a:gs>
                    <a:gs pos="100000">
                      <a:srgbClr val="66CCFF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406400" indent="-406400" algn="just">
              <a:lnSpc>
                <a:spcPct val="110000"/>
              </a:lnSpc>
              <a:spcBef>
                <a:spcPct val="40000"/>
              </a:spcBef>
              <a:spcAft>
                <a:spcPct val="40000"/>
              </a:spcAft>
              <a:buClr>
                <a:srgbClr val="CC3300"/>
              </a:buClr>
              <a:buFont typeface="Wingdings" pitchFamily="2" charset="2"/>
              <a:buNone/>
              <a:defRPr/>
            </a:pPr>
            <a:r>
              <a:rPr lang="pt-BR" sz="2800" b="1" i="1" smtClean="0">
                <a:solidFill>
                  <a:srgbClr val="00517A"/>
                </a:solidFill>
                <a:latin typeface="+mn-lt"/>
              </a:rPr>
              <a:t>Ví dụ:</a:t>
            </a:r>
            <a:endParaRPr lang="en-US" sz="2800" b="1" i="1">
              <a:solidFill>
                <a:srgbClr val="00517A"/>
              </a:solidFill>
              <a:latin typeface="+mn-lt"/>
            </a:endParaRPr>
          </a:p>
        </p:txBody>
      </p:sp>
      <p:sp>
        <p:nvSpPr>
          <p:cNvPr id="29" name="Rectangle 3"/>
          <p:cNvSpPr txBox="1">
            <a:spLocks noChangeArrowheads="1"/>
          </p:cNvSpPr>
          <p:nvPr/>
        </p:nvSpPr>
        <p:spPr bwMode="auto">
          <a:xfrm>
            <a:off x="149778" y="381000"/>
            <a:ext cx="845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840" tIns="44623" rIns="90840" bIns="44623" numCol="1" anchor="t" anchorCtr="0" compatLnSpc="1">
            <a:prstTxWarp prst="textNoShape">
              <a:avLst/>
            </a:prstTxWarp>
          </a:bodyPr>
          <a:lstStyle>
            <a:lvl1pPr marL="466725" indent="-466725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Zapf Dingbats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39813" indent="-458788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</a:defRPr>
            </a:lvl2pPr>
            <a:lvl3pPr marL="1382713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Zapf Dingbats" charset="2"/>
              <a:buChar char="l"/>
              <a:defRPr>
                <a:solidFill>
                  <a:schemeClr val="tx1"/>
                </a:solidFill>
                <a:latin typeface="+mn-lt"/>
              </a:defRPr>
            </a:lvl3pPr>
            <a:lvl4pPr marL="1727200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5000"/>
              <a:buFont typeface="Monotype Sorts" charset="2"/>
              <a:buChar char=""/>
              <a:defRPr sz="2000">
                <a:solidFill>
                  <a:schemeClr val="tx1"/>
                </a:solidFill>
                <a:latin typeface="+mn-lt"/>
              </a:defRPr>
            </a:lvl4pPr>
            <a:lvl5pPr marL="20716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5pPr>
            <a:lvl6pPr marL="25288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6pPr>
            <a:lvl7pPr marL="29860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7pPr>
            <a:lvl8pPr marL="34432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8pPr>
            <a:lvl9pPr marL="39004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1. Ngôn ngữ lập trình gồm những gì?</a:t>
            </a:r>
          </a:p>
        </p:txBody>
      </p:sp>
    </p:spTree>
    <p:extLst>
      <p:ext uri="{BB962C8B-B14F-4D97-AF65-F5344CB8AC3E}">
        <p14:creationId xmlns:p14="http://schemas.microsoft.com/office/powerpoint/2010/main" val="71980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96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960"/>
                            </p:stCondLst>
                            <p:childTnLst>
                              <p:par>
                                <p:cTn id="1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 animBg="1"/>
      <p:bldP spid="16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378378" y="1676400"/>
            <a:ext cx="8001000" cy="3564053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 sz="6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</a:t>
            </a:r>
            <a:r>
              <a:rPr lang="en-US" sz="3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sz="32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vi-VN" sz="32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gôn ngữ lập trình </a:t>
            </a:r>
            <a:r>
              <a:rPr lang="en-US" sz="32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gồm bảng chữ cái </a:t>
            </a:r>
            <a:r>
              <a:rPr lang="vi-VN" sz="32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và </a:t>
            </a:r>
            <a:r>
              <a:rPr lang="en-US" sz="32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các </a:t>
            </a:r>
            <a:r>
              <a:rPr lang="vi-VN" sz="32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quy tắc </a:t>
            </a:r>
            <a:r>
              <a:rPr lang="en-US" sz="32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để </a:t>
            </a:r>
            <a:r>
              <a:rPr lang="vi-VN" sz="32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viết </a:t>
            </a:r>
            <a:r>
              <a:rPr lang="en-US" sz="32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các câu </a:t>
            </a:r>
            <a:r>
              <a:rPr lang="vi-VN" sz="32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lệnh</a:t>
            </a:r>
            <a:r>
              <a:rPr lang="en-US" sz="32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có ý nghĩa xác </a:t>
            </a:r>
            <a:r>
              <a:rPr lang="en-US" sz="32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định tạo </a:t>
            </a:r>
            <a:r>
              <a:rPr lang="en-US" sz="32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thành một chương trình hoàn chỉnh và thực hiện được trên máy tính</a:t>
            </a:r>
            <a:r>
              <a:rPr lang="vi-VN" sz="32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49778" y="381000"/>
            <a:ext cx="845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840" tIns="44623" rIns="90840" bIns="44623" numCol="1" anchor="t" anchorCtr="0" compatLnSpc="1">
            <a:prstTxWarp prst="textNoShape">
              <a:avLst/>
            </a:prstTxWarp>
          </a:bodyPr>
          <a:lstStyle>
            <a:lvl1pPr marL="466725" indent="-466725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Zapf Dingbats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39813" indent="-458788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</a:defRPr>
            </a:lvl2pPr>
            <a:lvl3pPr marL="1382713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Zapf Dingbats" charset="2"/>
              <a:buChar char="l"/>
              <a:defRPr>
                <a:solidFill>
                  <a:schemeClr val="tx1"/>
                </a:solidFill>
                <a:latin typeface="+mn-lt"/>
              </a:defRPr>
            </a:lvl3pPr>
            <a:lvl4pPr marL="1727200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5000"/>
              <a:buFont typeface="Monotype Sorts" charset="2"/>
              <a:buChar char=""/>
              <a:defRPr sz="2000">
                <a:solidFill>
                  <a:schemeClr val="tx1"/>
                </a:solidFill>
                <a:latin typeface="+mn-lt"/>
              </a:defRPr>
            </a:lvl4pPr>
            <a:lvl5pPr marL="20716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5pPr>
            <a:lvl6pPr marL="25288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6pPr>
            <a:lvl7pPr marL="29860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7pPr>
            <a:lvl8pPr marL="34432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8pPr>
            <a:lvl9pPr marL="39004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1. Ngôn ngữ lập trình gồm những gì?</a:t>
            </a:r>
          </a:p>
        </p:txBody>
      </p:sp>
    </p:spTree>
    <p:extLst>
      <p:ext uri="{BB962C8B-B14F-4D97-AF65-F5344CB8AC3E}">
        <p14:creationId xmlns:p14="http://schemas.microsoft.com/office/powerpoint/2010/main" val="184296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0" y="980749"/>
            <a:ext cx="2286000" cy="4670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66CCFF"/>
                    </a:gs>
                    <a:gs pos="50000">
                      <a:schemeClr val="bg1"/>
                    </a:gs>
                    <a:gs pos="100000">
                      <a:srgbClr val="66CCFF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406400" indent="-406400" algn="just">
              <a:lnSpc>
                <a:spcPct val="110000"/>
              </a:lnSpc>
              <a:spcBef>
                <a:spcPct val="40000"/>
              </a:spcBef>
              <a:spcAft>
                <a:spcPct val="40000"/>
              </a:spcAft>
              <a:buClr>
                <a:srgbClr val="CC3300"/>
              </a:buClr>
              <a:buFont typeface="Wingdings" pitchFamily="2" charset="2"/>
              <a:buChar char="v"/>
              <a:defRPr/>
            </a:pPr>
            <a:r>
              <a:rPr lang="pt-BR" sz="2400" b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Từ khoá:</a:t>
            </a:r>
            <a:endParaRPr lang="en-US" sz="2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408296" y="990600"/>
            <a:ext cx="8583304" cy="1288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66CCFF"/>
                    </a:gs>
                    <a:gs pos="50000">
                      <a:schemeClr val="bg1"/>
                    </a:gs>
                    <a:gs pos="100000">
                      <a:srgbClr val="66CCFF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just">
              <a:lnSpc>
                <a:spcPct val="110000"/>
              </a:lnSpc>
              <a:spcBef>
                <a:spcPct val="40000"/>
              </a:spcBef>
              <a:spcAft>
                <a:spcPct val="40000"/>
              </a:spcAft>
              <a:buClr>
                <a:schemeClr val="tx1"/>
              </a:buClr>
              <a:buFont typeface=".VnSouthern" pitchFamily="34" charset="0"/>
              <a:buNone/>
              <a:defRPr/>
            </a:pPr>
            <a:r>
              <a:rPr lang="vi-VN" sz="2400" b="1"/>
              <a:t> </a:t>
            </a:r>
            <a:r>
              <a:rPr lang="en-US" sz="2400" b="1" smtClean="0">
                <a:latin typeface="Arial" pitchFamily="34" charset="0"/>
                <a:cs typeface="Arial" pitchFamily="34" charset="0"/>
              </a:rPr>
              <a:t>	      là những từ dành riêng, không được dùng các từ khoá này cho bất kì mục đích nào khác ngoài mục đích sử dụng do ngôn ngữ lập trình quy định.</a:t>
            </a:r>
            <a:endParaRPr lang="en-US" sz="2400" b="1"/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428751" y="2279030"/>
            <a:ext cx="1577169" cy="4670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66CCFF"/>
                    </a:gs>
                    <a:gs pos="50000">
                      <a:schemeClr val="bg1"/>
                    </a:gs>
                    <a:gs pos="100000">
                      <a:srgbClr val="66CCFF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406400" indent="-406400" algn="just">
              <a:lnSpc>
                <a:spcPct val="110000"/>
              </a:lnSpc>
              <a:spcBef>
                <a:spcPct val="40000"/>
              </a:spcBef>
              <a:spcAft>
                <a:spcPct val="40000"/>
              </a:spcAft>
              <a:buClr>
                <a:srgbClr val="CC3300"/>
              </a:buClr>
              <a:buFont typeface="Wingdings" pitchFamily="2" charset="2"/>
              <a:buNone/>
              <a:defRPr/>
            </a:pPr>
            <a:r>
              <a:rPr lang="pt-BR" sz="2400" b="1" i="1" smtClean="0">
                <a:solidFill>
                  <a:srgbClr val="00517A"/>
                </a:solidFill>
                <a:latin typeface="Arial" pitchFamily="34" charset="0"/>
                <a:cs typeface="Arial" pitchFamily="34" charset="0"/>
              </a:rPr>
              <a:t>Ví dụ:</a:t>
            </a:r>
            <a:endParaRPr lang="en-US" sz="2400" b="1" i="1">
              <a:solidFill>
                <a:srgbClr val="00517A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1148529" y="5460910"/>
            <a:ext cx="4476750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66CCFF"/>
                    </a:gs>
                    <a:gs pos="50000">
                      <a:schemeClr val="bg1"/>
                    </a:gs>
                    <a:gs pos="100000">
                      <a:srgbClr val="66CCFF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347663" indent="-347663" algn="just">
              <a:lnSpc>
                <a:spcPct val="110000"/>
              </a:lnSpc>
              <a:spcBef>
                <a:spcPct val="40000"/>
              </a:spcBef>
              <a:spcAft>
                <a:spcPct val="40000"/>
              </a:spcAft>
              <a:buClr>
                <a:schemeClr val="tx1"/>
              </a:buClr>
              <a:buFont typeface=".VnSouthern" pitchFamily="34" charset="0"/>
              <a:buNone/>
              <a:defRPr/>
            </a:pPr>
            <a:endParaRPr lang="en-US" sz="2100" b="1">
              <a:latin typeface=".VnSouthern" pitchFamily="34" charset="0"/>
            </a:endParaRPr>
          </a:p>
        </p:txBody>
      </p:sp>
      <p:graphicFrame>
        <p:nvGraphicFramePr>
          <p:cNvPr id="10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0552816"/>
              </p:ext>
            </p:extLst>
          </p:nvPr>
        </p:nvGraphicFramePr>
        <p:xfrm>
          <a:off x="2126135" y="2347452"/>
          <a:ext cx="3924300" cy="19692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7" name="PBrush" r:id="rId4" imgW="6200000" imgH="3153215" progId="">
                  <p:embed/>
                </p:oleObj>
              </mc:Choice>
              <mc:Fallback>
                <p:oleObj name="PBrush" r:id="rId4" imgW="6200000" imgH="3153215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6135" y="2347452"/>
                        <a:ext cx="3924300" cy="196923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2327439" y="2580526"/>
            <a:ext cx="3539961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000" b="1">
                <a:solidFill>
                  <a:schemeClr val="bg1"/>
                </a:solidFill>
              </a:rPr>
              <a:t>Program </a:t>
            </a:r>
            <a:r>
              <a:rPr lang="en-US" sz="2000" b="1">
                <a:solidFill>
                  <a:srgbClr val="FFFF00"/>
                </a:solidFill>
              </a:rPr>
              <a:t>CT_Dau_tien;</a:t>
            </a:r>
          </a:p>
          <a:p>
            <a:r>
              <a:rPr lang="en-US" sz="2000" b="1">
                <a:solidFill>
                  <a:schemeClr val="bg1"/>
                </a:solidFill>
              </a:rPr>
              <a:t>Uses </a:t>
            </a:r>
            <a:r>
              <a:rPr lang="en-US" sz="2000" b="1">
                <a:solidFill>
                  <a:srgbClr val="E8EE04"/>
                </a:solidFill>
              </a:rPr>
              <a:t>crt;</a:t>
            </a:r>
          </a:p>
          <a:p>
            <a:r>
              <a:rPr lang="en-US" sz="2000" b="1">
                <a:solidFill>
                  <a:schemeClr val="bg1"/>
                </a:solidFill>
              </a:rPr>
              <a:t>Begin</a:t>
            </a:r>
          </a:p>
          <a:p>
            <a:r>
              <a:rPr lang="en-US" sz="2000" b="1">
                <a:solidFill>
                  <a:schemeClr val="bg1"/>
                </a:solidFill>
              </a:rPr>
              <a:t>        Writeln</a:t>
            </a:r>
            <a:r>
              <a:rPr lang="en-US" sz="2000" b="1">
                <a:solidFill>
                  <a:srgbClr val="FFFF00"/>
                </a:solidFill>
              </a:rPr>
              <a:t>(‘CHAO CAC BAN’);</a:t>
            </a:r>
          </a:p>
          <a:p>
            <a:r>
              <a:rPr lang="en-US" sz="2000" b="1">
                <a:solidFill>
                  <a:schemeClr val="bg1"/>
                </a:solidFill>
              </a:rPr>
              <a:t>End</a:t>
            </a:r>
            <a:r>
              <a:rPr lang="en-US" sz="2000" b="1">
                <a:solidFill>
                  <a:srgbClr val="FFFF00"/>
                </a:solidFill>
              </a:rPr>
              <a:t>.</a:t>
            </a:r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428751" y="4286228"/>
            <a:ext cx="7877049" cy="4985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66CCFF"/>
                    </a:gs>
                    <a:gs pos="50000">
                      <a:schemeClr val="bg1"/>
                    </a:gs>
                    <a:gs pos="100000">
                      <a:srgbClr val="66CCFF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347663" indent="-347663" algn="just">
              <a:lnSpc>
                <a:spcPct val="110000"/>
              </a:lnSpc>
              <a:spcBef>
                <a:spcPct val="40000"/>
              </a:spcBef>
              <a:spcAft>
                <a:spcPct val="40000"/>
              </a:spcAft>
              <a:buClr>
                <a:schemeClr val="tx1"/>
              </a:buClr>
              <a:buFont typeface=".VnSouthern" pitchFamily="34" charset="0"/>
              <a:buNone/>
              <a:defRPr/>
            </a:pPr>
            <a:r>
              <a:rPr lang="pt-BR" sz="2400" b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Program</a:t>
            </a:r>
            <a:r>
              <a:rPr lang="pt-BR" sz="2400" b="1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400" b="1" smtClean="0">
                <a:solidFill>
                  <a:srgbClr val="FF3300"/>
                </a:solidFill>
                <a:latin typeface=".VnSouthern" pitchFamily="34" charset="0"/>
                <a:sym typeface="Symbol" pitchFamily="18" charset="2"/>
              </a:rPr>
              <a:t></a:t>
            </a:r>
            <a:r>
              <a:rPr lang="vi-VN" sz="2400" b="1" i="1"/>
              <a:t> Từ khoá khai báo tên chương trình</a:t>
            </a:r>
            <a:endParaRPr lang="pt-BR" sz="2400" b="1" i="1">
              <a:latin typeface=".VnSouthern" pitchFamily="34" charset="0"/>
              <a:sym typeface="Symbol" pitchFamily="18" charset="2"/>
            </a:endParaRPr>
          </a:p>
        </p:txBody>
      </p:sp>
      <p:sp>
        <p:nvSpPr>
          <p:cNvPr id="13" name="Rectangle 16"/>
          <p:cNvSpPr>
            <a:spLocks noChangeArrowheads="1"/>
          </p:cNvSpPr>
          <p:nvPr/>
        </p:nvSpPr>
        <p:spPr bwMode="auto">
          <a:xfrm>
            <a:off x="428750" y="4794363"/>
            <a:ext cx="8029449" cy="90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66CCFF"/>
                    </a:gs>
                    <a:gs pos="50000">
                      <a:schemeClr val="bg1"/>
                    </a:gs>
                    <a:gs pos="100000">
                      <a:srgbClr val="66CCFF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347663" indent="-347663" algn="just">
              <a:lnSpc>
                <a:spcPct val="110000"/>
              </a:lnSpc>
              <a:spcBef>
                <a:spcPct val="40000"/>
              </a:spcBef>
              <a:spcAft>
                <a:spcPct val="40000"/>
              </a:spcAft>
              <a:buClr>
                <a:schemeClr val="tx1"/>
              </a:buClr>
              <a:defRPr/>
            </a:pPr>
            <a:r>
              <a:rPr lang="pt-BR" sz="2400" b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Uses </a:t>
            </a:r>
            <a:r>
              <a:rPr lang="pt-BR" sz="2400" b="1" smtClean="0">
                <a:solidFill>
                  <a:srgbClr val="FF3300"/>
                </a:solidFill>
                <a:latin typeface=".VnSouthern" pitchFamily="34" charset="0"/>
                <a:sym typeface="Symbol" pitchFamily="18" charset="2"/>
              </a:rPr>
              <a:t> </a:t>
            </a:r>
            <a:r>
              <a:rPr lang="vi-VN" sz="2400" b="1" i="1" smtClean="0"/>
              <a:t>Từ </a:t>
            </a:r>
            <a:r>
              <a:rPr lang="vi-VN" sz="2400" b="1" i="1"/>
              <a:t>khoá </a:t>
            </a:r>
            <a:r>
              <a:rPr lang="en-US" sz="2400" b="1" i="1" smtClean="0"/>
              <a:t>k</a:t>
            </a:r>
            <a:r>
              <a:rPr lang="vi-VN" sz="2400" b="1" i="1" smtClean="0"/>
              <a:t>hai </a:t>
            </a:r>
            <a:r>
              <a:rPr lang="vi-VN" sz="2400" b="1" i="1"/>
              <a:t>báo tên công cụ có sẵn được sử dụng trong chương </a:t>
            </a:r>
            <a:r>
              <a:rPr lang="vi-VN" sz="2400" b="1" i="1" smtClean="0"/>
              <a:t>trình</a:t>
            </a:r>
            <a:r>
              <a:rPr lang="en-US" sz="2400" b="1" i="1" smtClean="0"/>
              <a:t> (Khai báo thư viện)</a:t>
            </a:r>
            <a:endParaRPr lang="vi-VN" sz="2400" b="1" i="1"/>
          </a:p>
        </p:txBody>
      </p:sp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405579" y="5800737"/>
            <a:ext cx="7772400" cy="90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66CCFF"/>
                    </a:gs>
                    <a:gs pos="50000">
                      <a:schemeClr val="bg1"/>
                    </a:gs>
                    <a:gs pos="100000">
                      <a:srgbClr val="66CCFF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2155825" indent="-2155825" algn="just">
              <a:lnSpc>
                <a:spcPct val="110000"/>
              </a:lnSpc>
              <a:spcBef>
                <a:spcPct val="40000"/>
              </a:spcBef>
              <a:spcAft>
                <a:spcPct val="40000"/>
              </a:spcAft>
              <a:buClr>
                <a:schemeClr val="tx1"/>
              </a:buClr>
              <a:defRPr/>
            </a:pPr>
            <a:r>
              <a:rPr lang="pt-BR" sz="2400" b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Begin, End</a:t>
            </a:r>
            <a:r>
              <a:rPr lang="pt-BR" sz="2400" b="1">
                <a:latin typeface="Arial" pitchFamily="34" charset="0"/>
                <a:cs typeface="Arial" pitchFamily="34" charset="0"/>
              </a:rPr>
              <a:t> </a:t>
            </a:r>
            <a:r>
              <a:rPr lang="pt-BR" sz="2400" b="1" smtClean="0">
                <a:solidFill>
                  <a:srgbClr val="FF3300"/>
                </a:solidFill>
                <a:latin typeface=".VnSouthern" pitchFamily="34" charset="0"/>
                <a:sym typeface="Symbol" pitchFamily="18" charset="2"/>
              </a:rPr>
              <a:t> </a:t>
            </a:r>
            <a:r>
              <a:rPr lang="vi-VN" sz="2400" b="1" i="1" smtClean="0"/>
              <a:t>Các </a:t>
            </a:r>
            <a:r>
              <a:rPr lang="vi-VN" sz="2400" b="1" i="1"/>
              <a:t>từ khoá thông báo bắt đầu và kết thúc phần thân chương trình.</a:t>
            </a: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149778" y="381000"/>
            <a:ext cx="845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840" tIns="44623" rIns="90840" bIns="44623" numCol="1" anchor="t" anchorCtr="0" compatLnSpc="1">
            <a:prstTxWarp prst="textNoShape">
              <a:avLst/>
            </a:prstTxWarp>
          </a:bodyPr>
          <a:lstStyle>
            <a:lvl1pPr marL="466725" indent="-466725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Zapf Dingbats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39813" indent="-458788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</a:defRPr>
            </a:lvl2pPr>
            <a:lvl3pPr marL="1382713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Zapf Dingbats" charset="2"/>
              <a:buChar char="l"/>
              <a:defRPr>
                <a:solidFill>
                  <a:schemeClr val="tx1"/>
                </a:solidFill>
                <a:latin typeface="+mn-lt"/>
              </a:defRPr>
            </a:lvl3pPr>
            <a:lvl4pPr marL="1727200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5000"/>
              <a:buFont typeface="Monotype Sorts" charset="2"/>
              <a:buChar char=""/>
              <a:defRPr sz="2000">
                <a:solidFill>
                  <a:schemeClr val="tx1"/>
                </a:solidFill>
                <a:latin typeface="+mn-lt"/>
              </a:defRPr>
            </a:lvl4pPr>
            <a:lvl5pPr marL="20716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5pPr>
            <a:lvl6pPr marL="25288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6pPr>
            <a:lvl7pPr marL="29860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7pPr>
            <a:lvl8pPr marL="34432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8pPr>
            <a:lvl9pPr marL="39004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en-US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Từ khoá và tên</a:t>
            </a:r>
          </a:p>
        </p:txBody>
      </p:sp>
    </p:spTree>
    <p:extLst>
      <p:ext uri="{BB962C8B-B14F-4D97-AF65-F5344CB8AC3E}">
        <p14:creationId xmlns:p14="http://schemas.microsoft.com/office/powerpoint/2010/main" val="1874374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4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900"/>
                            </p:stCondLst>
                            <p:childTnLst>
                              <p:par>
                                <p:cTn id="19" presetID="27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9"/>
                                    </p:cond>
                                  </p:end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980"/>
                            </p:stCondLst>
                            <p:childTnLst>
                              <p:par>
                                <p:cTn id="25" presetID="53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7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27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  <p:bldP spid="11" grpId="0"/>
      <p:bldP spid="12" grpId="0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76200" y="1143000"/>
            <a:ext cx="1371600" cy="5295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66CCFF"/>
                    </a:gs>
                    <a:gs pos="50000">
                      <a:schemeClr val="bg1"/>
                    </a:gs>
                    <a:gs pos="100000">
                      <a:srgbClr val="66CCFF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406400" indent="-406400" algn="just">
              <a:lnSpc>
                <a:spcPct val="110000"/>
              </a:lnSpc>
              <a:spcBef>
                <a:spcPct val="40000"/>
              </a:spcBef>
              <a:spcAft>
                <a:spcPct val="40000"/>
              </a:spcAft>
              <a:buClr>
                <a:srgbClr val="CC3300"/>
              </a:buClr>
              <a:buFont typeface="Wingdings" pitchFamily="2" charset="2"/>
              <a:buChar char="v"/>
              <a:defRPr/>
            </a:pPr>
            <a:r>
              <a:rPr lang="en-US" sz="2800" b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Tên:</a:t>
            </a:r>
            <a:endParaRPr lang="en-US" sz="2800" b="1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596694" y="1184084"/>
            <a:ext cx="8134350" cy="87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66CCFF"/>
                    </a:gs>
                    <a:gs pos="50000">
                      <a:schemeClr val="bg1"/>
                    </a:gs>
                    <a:gs pos="100000">
                      <a:srgbClr val="66CCFF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indent="682625" algn="just">
              <a:lnSpc>
                <a:spcPct val="110000"/>
              </a:lnSpc>
              <a:spcBef>
                <a:spcPct val="40000"/>
              </a:spcBef>
              <a:spcAft>
                <a:spcPct val="40000"/>
              </a:spcAft>
              <a:buClr>
                <a:schemeClr val="tx1"/>
              </a:buClr>
              <a:defRPr/>
            </a:pPr>
            <a:r>
              <a:rPr lang="en-US" sz="2400" b="1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400" b="1" smtClean="0">
                <a:latin typeface="Arial" pitchFamily="34" charset="0"/>
                <a:cs typeface="Arial" pitchFamily="34" charset="0"/>
              </a:rPr>
              <a:t>dùng </a:t>
            </a:r>
            <a:r>
              <a:rPr lang="vi-VN" sz="2400" b="1">
                <a:latin typeface="Arial" pitchFamily="34" charset="0"/>
                <a:cs typeface="Arial" pitchFamily="34" charset="0"/>
              </a:rPr>
              <a:t>để nhận biết và phân biệt các đại lượng và đối tượng trong chương trình</a:t>
            </a:r>
            <a:r>
              <a:rPr lang="vi-VN" sz="2400" b="1" smtClean="0">
                <a:latin typeface="Arial" pitchFamily="34" charset="0"/>
                <a:cs typeface="Arial" pitchFamily="34" charset="0"/>
              </a:rPr>
              <a:t>.</a:t>
            </a:r>
            <a:endParaRPr lang="en-US" sz="2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533400" y="2218567"/>
            <a:ext cx="8153400" cy="905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286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115000"/>
              </a:lnSpc>
              <a:spcBef>
                <a:spcPct val="50000"/>
              </a:spcBef>
              <a:buFont typeface=".VnSouthern" pitchFamily="34" charset="0"/>
              <a:buChar char="–"/>
            </a:pPr>
            <a:r>
              <a:rPr lang="vi-VN" sz="2400" b="1"/>
              <a:t>Tên do người lập trình đặt theo các qui tắc của ngôn ngữ lập trình và chương trình dịch</a:t>
            </a:r>
            <a:r>
              <a:rPr lang="vi-VN" sz="2400" b="1" smtClean="0"/>
              <a:t>.</a:t>
            </a:r>
            <a:endParaRPr lang="vi-VN" sz="2400" b="1"/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280988" y="3424073"/>
            <a:ext cx="1447800" cy="4670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66CCFF"/>
                    </a:gs>
                    <a:gs pos="50000">
                      <a:schemeClr val="bg1"/>
                    </a:gs>
                    <a:gs pos="100000">
                      <a:srgbClr val="66CCFF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406400" indent="-406400" algn="just">
              <a:lnSpc>
                <a:spcPct val="110000"/>
              </a:lnSpc>
              <a:spcBef>
                <a:spcPct val="40000"/>
              </a:spcBef>
              <a:spcAft>
                <a:spcPct val="40000"/>
              </a:spcAft>
              <a:buClr>
                <a:srgbClr val="CC3300"/>
              </a:buClr>
              <a:buFont typeface="Wingdings" pitchFamily="2" charset="2"/>
              <a:buNone/>
              <a:defRPr/>
            </a:pPr>
            <a:r>
              <a:rPr lang="pt-BR" sz="2400" b="1" i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Ví dụ:</a:t>
            </a:r>
            <a:endParaRPr lang="en-US" sz="2400" b="1" i="1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ectangle 23"/>
          <p:cNvSpPr>
            <a:spLocks noChangeArrowheads="1"/>
          </p:cNvSpPr>
          <p:nvPr/>
        </p:nvSpPr>
        <p:spPr bwMode="auto">
          <a:xfrm>
            <a:off x="4610100" y="4141315"/>
            <a:ext cx="4278261" cy="1040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66CCFF"/>
                    </a:gs>
                    <a:gs pos="50000">
                      <a:schemeClr val="bg1"/>
                    </a:gs>
                    <a:gs pos="100000">
                      <a:srgbClr val="66CCFF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406400" indent="-406400">
              <a:lnSpc>
                <a:spcPct val="110000"/>
              </a:lnSpc>
              <a:spcBef>
                <a:spcPct val="40000"/>
              </a:spcBef>
              <a:spcAft>
                <a:spcPct val="40000"/>
              </a:spcAft>
              <a:buClr>
                <a:srgbClr val="CC3300"/>
              </a:buClr>
              <a:defRPr/>
            </a:pPr>
            <a:r>
              <a:rPr lang="en-US" sz="2800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CT_Dau_tien</a:t>
            </a:r>
            <a:r>
              <a:rPr lang="en-US" sz="2800" b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 </a:t>
            </a:r>
            <a:r>
              <a:rPr lang="vi-VN" sz="2800" b="1" i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tên </a:t>
            </a:r>
            <a:r>
              <a:rPr lang="vi-VN" sz="2800" b="1" i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chương </a:t>
            </a:r>
            <a:r>
              <a:rPr lang="vi-VN" sz="2800" b="1" i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trình</a:t>
            </a:r>
            <a:endParaRPr lang="vi-VN" sz="2800" b="1" i="1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ectangle 24"/>
          <p:cNvSpPr>
            <a:spLocks noChangeArrowheads="1"/>
          </p:cNvSpPr>
          <p:nvPr/>
        </p:nvSpPr>
        <p:spPr bwMode="auto">
          <a:xfrm>
            <a:off x="4663869" y="5274565"/>
            <a:ext cx="3048000" cy="1040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66CCFF"/>
                    </a:gs>
                    <a:gs pos="50000">
                      <a:schemeClr val="bg1"/>
                    </a:gs>
                    <a:gs pos="100000">
                      <a:srgbClr val="66CCFF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406400" indent="-406400">
              <a:lnSpc>
                <a:spcPct val="110000"/>
              </a:lnSpc>
              <a:spcBef>
                <a:spcPct val="40000"/>
              </a:spcBef>
              <a:spcAft>
                <a:spcPct val="40000"/>
              </a:spcAft>
              <a:buClr>
                <a:srgbClr val="CC3300"/>
              </a:buClr>
            </a:pPr>
            <a:r>
              <a:rPr lang="en-US" sz="2800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crt</a:t>
            </a:r>
            <a:r>
              <a:rPr lang="en-US" sz="2800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>
                <a:solidFill>
                  <a:srgbClr val="000099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 </a:t>
            </a:r>
            <a:r>
              <a:rPr lang="en-US" sz="2800" b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tên thư viện</a:t>
            </a:r>
            <a:endParaRPr lang="en-US" sz="2800" b="1">
              <a:solidFill>
                <a:srgbClr val="000099"/>
              </a:solidFill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graphicFrame>
        <p:nvGraphicFramePr>
          <p:cNvPr id="12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9178783"/>
              </p:ext>
            </p:extLst>
          </p:nvPr>
        </p:nvGraphicFramePr>
        <p:xfrm>
          <a:off x="516909" y="4108173"/>
          <a:ext cx="3924300" cy="19692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1" name="PBrush" r:id="rId4" imgW="6200000" imgH="3153215" progId="">
                  <p:embed/>
                </p:oleObj>
              </mc:Choice>
              <mc:Fallback>
                <p:oleObj name="PBrush" r:id="rId4" imgW="6200000" imgH="3153215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909" y="4108173"/>
                        <a:ext cx="3924300" cy="196923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519752" y="4341247"/>
            <a:ext cx="396240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000" b="1">
                <a:solidFill>
                  <a:schemeClr val="bg1"/>
                </a:solidFill>
              </a:rPr>
              <a:t>Program </a:t>
            </a:r>
            <a:r>
              <a:rPr lang="en-US" sz="2000" b="1">
                <a:solidFill>
                  <a:srgbClr val="FFFF00"/>
                </a:solidFill>
              </a:rPr>
              <a:t>CT_Dau_tien;</a:t>
            </a:r>
          </a:p>
          <a:p>
            <a:r>
              <a:rPr lang="en-US" sz="2000" b="1">
                <a:solidFill>
                  <a:schemeClr val="bg1"/>
                </a:solidFill>
              </a:rPr>
              <a:t>Uses </a:t>
            </a:r>
            <a:r>
              <a:rPr lang="en-US" sz="2000" b="1">
                <a:solidFill>
                  <a:srgbClr val="E8EE04"/>
                </a:solidFill>
              </a:rPr>
              <a:t>crt;</a:t>
            </a:r>
          </a:p>
          <a:p>
            <a:r>
              <a:rPr lang="en-US" sz="2000" b="1">
                <a:solidFill>
                  <a:schemeClr val="bg1"/>
                </a:solidFill>
              </a:rPr>
              <a:t>Begin</a:t>
            </a:r>
          </a:p>
          <a:p>
            <a:r>
              <a:rPr lang="en-US" sz="2000" b="1">
                <a:solidFill>
                  <a:schemeClr val="bg1"/>
                </a:solidFill>
              </a:rPr>
              <a:t>        Writeln</a:t>
            </a:r>
            <a:r>
              <a:rPr lang="en-US" sz="2000" b="1">
                <a:solidFill>
                  <a:srgbClr val="FFFF00"/>
                </a:solidFill>
              </a:rPr>
              <a:t>(‘CHAO CAC BAN’);</a:t>
            </a:r>
          </a:p>
          <a:p>
            <a:r>
              <a:rPr lang="en-US" sz="2000" b="1">
                <a:solidFill>
                  <a:schemeClr val="bg1"/>
                </a:solidFill>
              </a:rPr>
              <a:t>End</a:t>
            </a:r>
            <a:r>
              <a:rPr lang="en-US" sz="2000" b="1">
                <a:solidFill>
                  <a:srgbClr val="FFFF00"/>
                </a:solidFill>
              </a:rPr>
              <a:t>.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149778" y="381000"/>
            <a:ext cx="845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840" tIns="44623" rIns="90840" bIns="44623" numCol="1" anchor="t" anchorCtr="0" compatLnSpc="1">
            <a:prstTxWarp prst="textNoShape">
              <a:avLst/>
            </a:prstTxWarp>
          </a:bodyPr>
          <a:lstStyle>
            <a:lvl1pPr marL="466725" indent="-466725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Zapf Dingbats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39813" indent="-458788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</a:defRPr>
            </a:lvl2pPr>
            <a:lvl3pPr marL="1382713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Zapf Dingbats" charset="2"/>
              <a:buChar char="l"/>
              <a:defRPr>
                <a:solidFill>
                  <a:schemeClr val="tx1"/>
                </a:solidFill>
                <a:latin typeface="+mn-lt"/>
              </a:defRPr>
            </a:lvl3pPr>
            <a:lvl4pPr marL="1727200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5000"/>
              <a:buFont typeface="Monotype Sorts" charset="2"/>
              <a:buChar char=""/>
              <a:defRPr sz="2000">
                <a:solidFill>
                  <a:schemeClr val="tx1"/>
                </a:solidFill>
                <a:latin typeface="+mn-lt"/>
              </a:defRPr>
            </a:lvl4pPr>
            <a:lvl5pPr marL="20716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5pPr>
            <a:lvl6pPr marL="25288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6pPr>
            <a:lvl7pPr marL="29860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7pPr>
            <a:lvl8pPr marL="34432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8pPr>
            <a:lvl9pPr marL="39004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en-US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Từ khoá và tên</a:t>
            </a:r>
          </a:p>
        </p:txBody>
      </p:sp>
    </p:spTree>
    <p:extLst>
      <p:ext uri="{BB962C8B-B14F-4D97-AF65-F5344CB8AC3E}">
        <p14:creationId xmlns:p14="http://schemas.microsoft.com/office/powerpoint/2010/main" val="3262418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 autoUpdateAnimBg="0"/>
      <p:bldP spid="20" grpId="0"/>
      <p:bldP spid="22" grpId="0"/>
      <p:bldP spid="23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5028" y="1219200"/>
            <a:ext cx="8267700" cy="50098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 i="1" smtClean="0">
                <a:latin typeface="Arial" pitchFamily="34" charset="0"/>
                <a:cs typeface="Arial" pitchFamily="34" charset="0"/>
              </a:rPr>
              <a:t>Quy </a:t>
            </a:r>
            <a:r>
              <a:rPr lang="en-US" sz="2400" b="1" i="1">
                <a:latin typeface="Arial" pitchFamily="34" charset="0"/>
                <a:cs typeface="Arial" pitchFamily="34" charset="0"/>
              </a:rPr>
              <a:t>tắt đặt </a:t>
            </a:r>
            <a:r>
              <a:rPr lang="en-US" sz="2400" b="1" i="1" smtClean="0">
                <a:latin typeface="Arial" pitchFamily="34" charset="0"/>
                <a:cs typeface="Arial" pitchFamily="34" charset="0"/>
              </a:rPr>
              <a:t>tên trong ngôn ngữ lập trình Pascal:</a:t>
            </a:r>
            <a:endParaRPr lang="en-US" sz="2400" b="1" i="1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>
                <a:latin typeface="Arial" pitchFamily="34" charset="0"/>
                <a:cs typeface="Arial" pitchFamily="34" charset="0"/>
              </a:rPr>
              <a:t>- Các đại lượng khác nhau phải đặt tên khác nhau.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en-US" sz="2400">
                <a:latin typeface="Arial" pitchFamily="34" charset="0"/>
                <a:cs typeface="Arial" pitchFamily="34" charset="0"/>
              </a:rPr>
              <a:t> Tên không được trùng với từ khóa.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en-US" sz="2400">
                <a:latin typeface="Arial" pitchFamily="34" charset="0"/>
                <a:cs typeface="Arial" pitchFamily="34" charset="0"/>
              </a:rPr>
              <a:t> Gồm chữ số, chữ cái hoặc dấu gạch dưới. </a:t>
            </a:r>
          </a:p>
          <a:p>
            <a:pPr algn="just">
              <a:lnSpc>
                <a:spcPct val="150000"/>
              </a:lnSpc>
            </a:pPr>
            <a:r>
              <a:rPr lang="en-US" sz="2400">
                <a:latin typeface="Arial" pitchFamily="34" charset="0"/>
                <a:cs typeface="Arial" pitchFamily="34" charset="0"/>
              </a:rPr>
              <a:t>-  Bắt đầu từ chữ cái hoặc dấu gạch dưới.(</a:t>
            </a:r>
            <a:r>
              <a:rPr lang="en-US" sz="24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không bắt đầu bằng </a:t>
            </a:r>
            <a:r>
              <a:rPr lang="en-US" sz="240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2400" smtClean="0">
                <a:latin typeface="Arial" pitchFamily="34" charset="0"/>
                <a:cs typeface="Arial" pitchFamily="34" charset="0"/>
              </a:rPr>
              <a:t>).</a:t>
            </a:r>
            <a:endParaRPr lang="en-US" sz="240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en-US" sz="2400">
                <a:latin typeface="Arial" pitchFamily="34" charset="0"/>
                <a:cs typeface="Arial" pitchFamily="34" charset="0"/>
              </a:rPr>
              <a:t> Một dãy liên tiếp dài không quá 127 kí tự.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en-US" sz="2400" smtClean="0">
                <a:latin typeface="Arial" pitchFamily="34" charset="0"/>
                <a:cs typeface="Arial" pitchFamily="34" charset="0"/>
              </a:rPr>
              <a:t> Không </a:t>
            </a:r>
            <a:r>
              <a:rPr lang="en-US" sz="2400">
                <a:latin typeface="Arial" pitchFamily="34" charset="0"/>
                <a:cs typeface="Arial" pitchFamily="34" charset="0"/>
              </a:rPr>
              <a:t>có kí tự trống.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en-US" sz="2400">
                <a:latin typeface="Arial" pitchFamily="34" charset="0"/>
                <a:cs typeface="Arial" pitchFamily="34" charset="0"/>
              </a:rPr>
              <a:t> Không có các kí tự: +, -, *, ?, !, </a:t>
            </a:r>
            <a:r>
              <a:rPr lang="en-US" sz="2400" smtClean="0">
                <a:latin typeface="Arial" pitchFamily="34" charset="0"/>
                <a:cs typeface="Arial" pitchFamily="34" charset="0"/>
              </a:rPr>
              <a:t>@,.,  </a:t>
            </a:r>
            <a:r>
              <a:rPr lang="en-US" sz="2400">
                <a:latin typeface="Arial" pitchFamily="34" charset="0"/>
                <a:cs typeface="Arial" pitchFamily="34" charset="0"/>
              </a:rPr>
              <a:t>...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49778" y="381000"/>
            <a:ext cx="845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840" tIns="44623" rIns="90840" bIns="44623" numCol="1" anchor="t" anchorCtr="0" compatLnSpc="1">
            <a:prstTxWarp prst="textNoShape">
              <a:avLst/>
            </a:prstTxWarp>
          </a:bodyPr>
          <a:lstStyle>
            <a:lvl1pPr marL="466725" indent="-466725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Zapf Dingbats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39813" indent="-458788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</a:defRPr>
            </a:lvl2pPr>
            <a:lvl3pPr marL="1382713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Zapf Dingbats" charset="2"/>
              <a:buChar char="l"/>
              <a:defRPr>
                <a:solidFill>
                  <a:schemeClr val="tx1"/>
                </a:solidFill>
                <a:latin typeface="+mn-lt"/>
              </a:defRPr>
            </a:lvl3pPr>
            <a:lvl4pPr marL="1727200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5000"/>
              <a:buFont typeface="Monotype Sorts" charset="2"/>
              <a:buChar char=""/>
              <a:defRPr sz="2000">
                <a:solidFill>
                  <a:schemeClr val="tx1"/>
                </a:solidFill>
                <a:latin typeface="+mn-lt"/>
              </a:defRPr>
            </a:lvl4pPr>
            <a:lvl5pPr marL="20716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5pPr>
            <a:lvl6pPr marL="25288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6pPr>
            <a:lvl7pPr marL="29860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7pPr>
            <a:lvl8pPr marL="34432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8pPr>
            <a:lvl9pPr marL="39004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en-US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Từ khoá và tên</a:t>
            </a:r>
          </a:p>
        </p:txBody>
      </p:sp>
    </p:spTree>
    <p:extLst>
      <p:ext uri="{BB962C8B-B14F-4D97-AF65-F5344CB8AC3E}">
        <p14:creationId xmlns:p14="http://schemas.microsoft.com/office/powerpoint/2010/main" val="2324267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15"/>
          <p:cNvSpPr>
            <a:spLocks noChangeArrowheads="1"/>
          </p:cNvSpPr>
          <p:nvPr/>
        </p:nvSpPr>
        <p:spPr bwMode="auto">
          <a:xfrm>
            <a:off x="866064" y="2667000"/>
            <a:ext cx="2209800" cy="82942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B7"/>
              </a:gs>
              <a:gs pos="50000">
                <a:srgbClr val="FFFFFF"/>
              </a:gs>
              <a:gs pos="100000">
                <a:srgbClr val="FFFFB7"/>
              </a:gs>
            </a:gsLst>
            <a:lin ang="5400000" scaled="1"/>
          </a:gradFill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lop8a1</a:t>
            </a:r>
            <a:endParaRPr lang="en-US" sz="2400" b="1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17"/>
          <p:cNvSpPr>
            <a:spLocks noChangeArrowheads="1"/>
          </p:cNvSpPr>
          <p:nvPr/>
        </p:nvSpPr>
        <p:spPr bwMode="auto">
          <a:xfrm>
            <a:off x="807492" y="1201994"/>
            <a:ext cx="7800486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sz="2400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Hãy chỉ ra những tên không hợp lệ trong Pascal. Vì sao</a:t>
            </a:r>
            <a:r>
              <a:rPr lang="en-US" sz="24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2400" b="1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AutoShape 15"/>
          <p:cNvSpPr>
            <a:spLocks noChangeArrowheads="1"/>
          </p:cNvSpPr>
          <p:nvPr/>
        </p:nvSpPr>
        <p:spPr bwMode="auto">
          <a:xfrm>
            <a:off x="842749" y="3825082"/>
            <a:ext cx="2209800" cy="82942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B7"/>
              </a:gs>
              <a:gs pos="50000">
                <a:srgbClr val="FFFFFF"/>
              </a:gs>
              <a:gs pos="100000">
                <a:srgbClr val="FFFFB7"/>
              </a:gs>
            </a:gsLst>
            <a:lin ang="5400000" scaled="1"/>
          </a:gradFill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So_hoc_sinh</a:t>
            </a:r>
            <a:endParaRPr lang="en-US" sz="2400" b="1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AutoShape 15"/>
          <p:cNvSpPr>
            <a:spLocks noChangeArrowheads="1"/>
          </p:cNvSpPr>
          <p:nvPr/>
        </p:nvSpPr>
        <p:spPr bwMode="auto">
          <a:xfrm>
            <a:off x="807492" y="4920840"/>
            <a:ext cx="2209800" cy="82942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B7"/>
              </a:gs>
              <a:gs pos="50000">
                <a:srgbClr val="FFFFFF"/>
              </a:gs>
              <a:gs pos="100000">
                <a:srgbClr val="FFFFB7"/>
              </a:gs>
            </a:gsLst>
            <a:lin ang="5400000" scaled="1"/>
          </a:gradFill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8A1</a:t>
            </a:r>
            <a:endParaRPr lang="en-US" sz="2400" b="1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AutoShape 15"/>
          <p:cNvSpPr>
            <a:spLocks noChangeArrowheads="1"/>
          </p:cNvSpPr>
          <p:nvPr/>
        </p:nvSpPr>
        <p:spPr bwMode="auto">
          <a:xfrm>
            <a:off x="3505200" y="2680494"/>
            <a:ext cx="2209800" cy="82942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B7"/>
              </a:gs>
              <a:gs pos="50000">
                <a:srgbClr val="FFFFFF"/>
              </a:gs>
              <a:gs pos="100000">
                <a:srgbClr val="FFFFB7"/>
              </a:gs>
            </a:gsLst>
            <a:lin ang="5400000" scaled="1"/>
          </a:gradFill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TEN DUNG</a:t>
            </a:r>
            <a:endParaRPr lang="en-US" sz="2400" b="1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AutoShape 15"/>
          <p:cNvSpPr>
            <a:spLocks noChangeArrowheads="1"/>
          </p:cNvSpPr>
          <p:nvPr/>
        </p:nvSpPr>
        <p:spPr bwMode="auto">
          <a:xfrm>
            <a:off x="3481885" y="3838576"/>
            <a:ext cx="2209800" cy="82942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B7"/>
              </a:gs>
              <a:gs pos="50000">
                <a:srgbClr val="FFFFFF"/>
              </a:gs>
              <a:gs pos="100000">
                <a:srgbClr val="FFFFB7"/>
              </a:gs>
            </a:gsLst>
            <a:lin ang="5400000" scaled="1"/>
          </a:gradFill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TEN_SAI</a:t>
            </a:r>
            <a:endParaRPr lang="en-US" sz="2400" b="1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AutoShape 15"/>
          <p:cNvSpPr>
            <a:spLocks noChangeArrowheads="1"/>
          </p:cNvSpPr>
          <p:nvPr/>
        </p:nvSpPr>
        <p:spPr bwMode="auto">
          <a:xfrm>
            <a:off x="3446628" y="4934334"/>
            <a:ext cx="2209800" cy="82942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B7"/>
              </a:gs>
              <a:gs pos="50000">
                <a:srgbClr val="FFFFFF"/>
              </a:gs>
              <a:gs pos="100000">
                <a:srgbClr val="FFFFB7"/>
              </a:gs>
            </a:gsLst>
            <a:lin ang="5400000" scaled="1"/>
          </a:gradFill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LOP.8A1</a:t>
            </a:r>
            <a:endParaRPr lang="en-US" sz="2400" b="1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AutoShape 15"/>
          <p:cNvSpPr>
            <a:spLocks noChangeArrowheads="1"/>
          </p:cNvSpPr>
          <p:nvPr/>
        </p:nvSpPr>
        <p:spPr bwMode="auto">
          <a:xfrm>
            <a:off x="6172200" y="2667000"/>
            <a:ext cx="2209800" cy="82942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B7"/>
              </a:gs>
              <a:gs pos="50000">
                <a:srgbClr val="FFFFFF"/>
              </a:gs>
              <a:gs pos="100000">
                <a:srgbClr val="FFFFB7"/>
              </a:gs>
            </a:gsLst>
            <a:lin ang="5400000" scaled="1"/>
          </a:gradFill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Begin_end</a:t>
            </a:r>
            <a:endParaRPr lang="en-US" sz="2400" b="1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AutoShape 15"/>
          <p:cNvSpPr>
            <a:spLocks noChangeArrowheads="1"/>
          </p:cNvSpPr>
          <p:nvPr/>
        </p:nvSpPr>
        <p:spPr bwMode="auto">
          <a:xfrm>
            <a:off x="6148885" y="3825082"/>
            <a:ext cx="2209800" cy="82942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B7"/>
              </a:gs>
              <a:gs pos="50000">
                <a:srgbClr val="FFFFFF"/>
              </a:gs>
              <a:gs pos="100000">
                <a:srgbClr val="FFFFB7"/>
              </a:gs>
            </a:gsLst>
            <a:lin ang="5400000" scaled="1"/>
          </a:gradFill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end</a:t>
            </a:r>
            <a:endParaRPr lang="en-US" sz="2400" b="1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AutoShape 15"/>
          <p:cNvSpPr>
            <a:spLocks noChangeArrowheads="1"/>
          </p:cNvSpPr>
          <p:nvPr/>
        </p:nvSpPr>
        <p:spPr bwMode="auto">
          <a:xfrm>
            <a:off x="6113628" y="4920840"/>
            <a:ext cx="2209800" cy="82942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B7"/>
              </a:gs>
              <a:gs pos="50000">
                <a:srgbClr val="FFFFFF"/>
              </a:gs>
              <a:gs pos="100000">
                <a:srgbClr val="FFFFB7"/>
              </a:gs>
            </a:gsLst>
            <a:lin ang="5400000" scaled="1"/>
          </a:gradFill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Ngay-20-10</a:t>
            </a:r>
            <a:endParaRPr lang="en-US" sz="2400" b="1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149778" y="381000"/>
            <a:ext cx="845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840" tIns="44623" rIns="90840" bIns="44623" numCol="1" anchor="t" anchorCtr="0" compatLnSpc="1">
            <a:prstTxWarp prst="textNoShape">
              <a:avLst/>
            </a:prstTxWarp>
          </a:bodyPr>
          <a:lstStyle>
            <a:lvl1pPr marL="466725" indent="-466725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Zapf Dingbats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39813" indent="-458788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</a:defRPr>
            </a:lvl2pPr>
            <a:lvl3pPr marL="1382713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Zapf Dingbats" charset="2"/>
              <a:buChar char="l"/>
              <a:defRPr>
                <a:solidFill>
                  <a:schemeClr val="tx1"/>
                </a:solidFill>
                <a:latin typeface="+mn-lt"/>
              </a:defRPr>
            </a:lvl3pPr>
            <a:lvl4pPr marL="1727200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5000"/>
              <a:buFont typeface="Monotype Sorts" charset="2"/>
              <a:buChar char=""/>
              <a:defRPr sz="2000">
                <a:solidFill>
                  <a:schemeClr val="tx1"/>
                </a:solidFill>
                <a:latin typeface="+mn-lt"/>
              </a:defRPr>
            </a:lvl4pPr>
            <a:lvl5pPr marL="20716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5pPr>
            <a:lvl6pPr marL="25288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6pPr>
            <a:lvl7pPr marL="29860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7pPr>
            <a:lvl8pPr marL="34432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8pPr>
            <a:lvl9pPr marL="3900488" indent="-228600" algn="l" defTabSz="9175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en-US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Từ khoá và tên</a:t>
            </a:r>
          </a:p>
        </p:txBody>
      </p:sp>
    </p:spTree>
    <p:extLst>
      <p:ext uri="{BB962C8B-B14F-4D97-AF65-F5344CB8AC3E}">
        <p14:creationId xmlns:p14="http://schemas.microsoft.com/office/powerpoint/2010/main" val="3595503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1240</Words>
  <Application>Microsoft Office PowerPoint</Application>
  <PresentationFormat>On-screen Show (4:3)</PresentationFormat>
  <Paragraphs>148</Paragraphs>
  <Slides>21</Slides>
  <Notes>19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Office Theme</vt:lpstr>
      <vt:lpstr>PBrush</vt:lpstr>
      <vt:lpstr>Bitmap Image</vt:lpstr>
      <vt:lpstr>LÀM QUEN VỚI CHƯƠNG TRÌNH VÀ NGÔN NGỮ LẬP TRÌNH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LÀM QUEN VỚI CHƯƠNG TRÌNH VÀ NGÔN NGỮ LẬP TRÌNH</dc:title>
  <dc:creator>Chau_HCE</dc:creator>
  <cp:lastModifiedBy>Admin</cp:lastModifiedBy>
  <cp:revision>28</cp:revision>
  <dcterms:created xsi:type="dcterms:W3CDTF">2018-08-27T07:29:59Z</dcterms:created>
  <dcterms:modified xsi:type="dcterms:W3CDTF">2021-09-16T05:51:49Z</dcterms:modified>
</cp:coreProperties>
</file>